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Default Extension="gif" ContentType="image/gif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1" r:id="rId2"/>
    <p:sldId id="531" r:id="rId3"/>
    <p:sldId id="532" r:id="rId4"/>
    <p:sldId id="366" r:id="rId5"/>
    <p:sldId id="465" r:id="rId6"/>
    <p:sldId id="468" r:id="rId7"/>
    <p:sldId id="499" r:id="rId8"/>
    <p:sldId id="378" r:id="rId9"/>
    <p:sldId id="486" r:id="rId10"/>
    <p:sldId id="504" r:id="rId11"/>
    <p:sldId id="505" r:id="rId12"/>
    <p:sldId id="509" r:id="rId13"/>
    <p:sldId id="500" r:id="rId14"/>
    <p:sldId id="501" r:id="rId15"/>
    <p:sldId id="462" r:id="rId16"/>
    <p:sldId id="463" r:id="rId17"/>
    <p:sldId id="510" r:id="rId18"/>
    <p:sldId id="372" r:id="rId19"/>
    <p:sldId id="452" r:id="rId20"/>
    <p:sldId id="506" r:id="rId21"/>
    <p:sldId id="507" r:id="rId22"/>
    <p:sldId id="477" r:id="rId23"/>
    <p:sldId id="446" r:id="rId24"/>
    <p:sldId id="478" r:id="rId25"/>
    <p:sldId id="479" r:id="rId26"/>
    <p:sldId id="481" r:id="rId27"/>
    <p:sldId id="482" r:id="rId28"/>
    <p:sldId id="480" r:id="rId29"/>
    <p:sldId id="483" r:id="rId30"/>
    <p:sldId id="502" r:id="rId31"/>
    <p:sldId id="503" r:id="rId32"/>
    <p:sldId id="487" r:id="rId33"/>
    <p:sldId id="488" r:id="rId34"/>
    <p:sldId id="528" r:id="rId35"/>
    <p:sldId id="508" r:id="rId36"/>
    <p:sldId id="529" r:id="rId37"/>
    <p:sldId id="530" r:id="rId38"/>
    <p:sldId id="511" r:id="rId39"/>
    <p:sldId id="489" r:id="rId40"/>
    <p:sldId id="490" r:id="rId41"/>
    <p:sldId id="495" r:id="rId42"/>
    <p:sldId id="485" r:id="rId43"/>
    <p:sldId id="454" r:id="rId44"/>
    <p:sldId id="426" r:id="rId45"/>
    <p:sldId id="453" r:id="rId46"/>
    <p:sldId id="491" r:id="rId47"/>
    <p:sldId id="496" r:id="rId48"/>
    <p:sldId id="417" r:id="rId49"/>
    <p:sldId id="497" r:id="rId50"/>
    <p:sldId id="533" r:id="rId51"/>
    <p:sldId id="409" r:id="rId52"/>
    <p:sldId id="304" r:id="rId53"/>
    <p:sldId id="513" r:id="rId54"/>
    <p:sldId id="514" r:id="rId55"/>
    <p:sldId id="526" r:id="rId56"/>
    <p:sldId id="406" r:id="rId57"/>
    <p:sldId id="498" r:id="rId58"/>
    <p:sldId id="527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4D8E8"/>
    <a:srgbClr val="FCE0E3"/>
    <a:srgbClr val="BED7E4"/>
    <a:srgbClr val="ECD5A6"/>
    <a:srgbClr val="D5E5C5"/>
    <a:srgbClr val="BBEBDB"/>
    <a:srgbClr val="A9CADB"/>
    <a:srgbClr val="BBDBCF"/>
    <a:srgbClr val="98D7E0"/>
    <a:srgbClr val="FFD3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-50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3741141732283471E-2"/>
          <c:y val="0"/>
          <c:w val="0.8476353794566446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explosion val="5"/>
          <c:dPt>
            <c:idx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22979163724364668"/>
                  <c:y val="-0.30092198282593358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1"/>
                        </a:solidFill>
                      </a:defRPr>
                    </a:pPr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Сельские жители 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</a:rPr>
                      <a:t>69</a:t>
                    </a:r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 %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19386393947445876"/>
                  <c:y val="0.1164202040211230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Городское население </a:t>
                    </a:r>
                  </a:p>
                  <a:p>
                    <a:r>
                      <a:rPr lang="en-US" sz="2000" b="1" dirty="0" smtClean="0">
                        <a:solidFill>
                          <a:schemeClr val="tx1"/>
                        </a:solidFill>
                      </a:rPr>
                      <a:t>31</a:t>
                    </a:r>
                    <a:r>
                      <a:rPr lang="ru-RU" sz="2000" b="1" baseline="0" dirty="0" smtClean="0">
                        <a:solidFill>
                          <a:schemeClr val="tx1"/>
                        </a:solidFill>
                      </a:rPr>
                      <a:t> %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2"/>
                <c:pt idx="0">
                  <c:v>Сельские жители</c:v>
                </c:pt>
                <c:pt idx="1">
                  <c:v>Городское население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</c:v>
                </c:pt>
                <c:pt idx="1">
                  <c:v>31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Собственные</a:t>
            </a:r>
            <a:r>
              <a:rPr lang="ru-RU" sz="1600" baseline="0" dirty="0" smtClean="0"/>
              <a:t> доходы</a:t>
            </a:r>
            <a:r>
              <a:rPr lang="ru-RU" sz="1600" dirty="0" smtClean="0"/>
              <a:t> </a:t>
            </a:r>
            <a:r>
              <a:rPr lang="ru-RU" sz="1600" dirty="0"/>
              <a:t>консолидированного бюджета</a:t>
            </a:r>
          </a:p>
        </c:rich>
      </c:tx>
      <c:layout/>
    </c:title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0.13239979800754673"/>
                  <c:y val="-1.68542606267671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155,2</a:t>
                    </a:r>
                    <a:r>
                      <a:rPr lang="ru-RU" dirty="0" smtClean="0"/>
                      <a:t> млн. </a:t>
                    </a:r>
                    <a:r>
                      <a:rPr lang="ru-RU" dirty="0" err="1" smtClean="0"/>
                      <a:t>руб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22298913348639579"/>
                  <c:y val="0.168539288565141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164</a:t>
                    </a:r>
                    <a:r>
                      <a:rPr lang="ru-RU" dirty="0" smtClean="0"/>
                      <a:t> млн. </a:t>
                    </a:r>
                    <a:r>
                      <a:rPr lang="ru-RU" dirty="0" err="1" smtClean="0"/>
                      <a:t>руб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155.19999999999999</c:v>
                </c:pt>
                <c:pt idx="1">
                  <c:v>164</c:v>
                </c:pt>
              </c:numCache>
            </c:numRef>
          </c:val>
        </c:ser>
        <c:dLbls>
          <c:showVal val="1"/>
        </c:dLbls>
        <c:shape val="box"/>
        <c:axId val="36789632"/>
        <c:axId val="36816000"/>
        <c:axId val="0"/>
      </c:bar3DChart>
      <c:catAx>
        <c:axId val="36789632"/>
        <c:scaling>
          <c:orientation val="minMax"/>
        </c:scaling>
        <c:axPos val="b"/>
        <c:majorTickMark val="none"/>
        <c:tickLblPos val="nextTo"/>
        <c:crossAx val="36816000"/>
        <c:crosses val="autoZero"/>
        <c:auto val="1"/>
        <c:lblAlgn val="ctr"/>
        <c:lblOffset val="100"/>
      </c:catAx>
      <c:valAx>
        <c:axId val="368160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367896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Доходы </a:t>
            </a:r>
            <a:r>
              <a:rPr lang="ru-RU" sz="1600" dirty="0"/>
              <a:t>консолидированного бюджета</a:t>
            </a:r>
          </a:p>
        </c:rich>
      </c:tx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6.9684104214498424E-3"/>
          <c:y val="0.16655895192449971"/>
          <c:w val="0.96748075136656742"/>
          <c:h val="0.68638355162710052"/>
        </c:manualLayout>
      </c:layout>
      <c:bar3DChart>
        <c:barDir val="col"/>
        <c:grouping val="standard"/>
        <c:ser>
          <c:idx val="0"/>
          <c:order val="0"/>
          <c:tx>
            <c:strRef>
              <c:f>'Лист1'!$B$1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0.18234476653074624"/>
                  <c:y val="-4.95342774422595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1147,2</a:t>
                    </a:r>
                    <a:r>
                      <a:rPr lang="ru-RU" dirty="0" smtClean="0"/>
                      <a:t> млн. </a:t>
                    </a:r>
                    <a:r>
                      <a:rPr lang="ru-RU" dirty="0" err="1" smtClean="0"/>
                      <a:t>руб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8778872950148933E-2"/>
                  <c:y val="-8.00561620684422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1063,2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'Лист1'!$A$2:$A$3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'Лист1'!$B$2:$B$3</c:f>
              <c:numCache>
                <c:formatCode>General</c:formatCode>
                <c:ptCount val="2"/>
                <c:pt idx="0">
                  <c:v>1147.2</c:v>
                </c:pt>
                <c:pt idx="1">
                  <c:v>1063.2</c:v>
                </c:pt>
              </c:numCache>
            </c:numRef>
          </c:val>
        </c:ser>
        <c:dLbls>
          <c:showVal val="1"/>
        </c:dLbls>
        <c:shape val="box"/>
        <c:axId val="36865152"/>
        <c:axId val="36866688"/>
        <c:axId val="32749760"/>
      </c:bar3DChart>
      <c:catAx>
        <c:axId val="36865152"/>
        <c:scaling>
          <c:orientation val="minMax"/>
        </c:scaling>
        <c:axPos val="b"/>
        <c:majorTickMark val="none"/>
        <c:tickLblPos val="nextTo"/>
        <c:crossAx val="36866688"/>
        <c:crosses val="autoZero"/>
        <c:auto val="1"/>
        <c:lblAlgn val="ctr"/>
        <c:lblOffset val="100"/>
      </c:catAx>
      <c:valAx>
        <c:axId val="368666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36865152"/>
        <c:crosses val="autoZero"/>
        <c:crossBetween val="between"/>
      </c:valAx>
      <c:serAx>
        <c:axId val="32749760"/>
        <c:scaling>
          <c:orientation val="minMax"/>
        </c:scaling>
        <c:delete val="1"/>
        <c:axPos val="b"/>
        <c:tickLblPos val="none"/>
        <c:crossAx val="36866688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7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8.1202650001441917E-2"/>
                  <c:y val="-0.107167107367565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937,2</a:t>
                    </a:r>
                    <a:r>
                      <a:rPr lang="ru-RU" dirty="0" smtClean="0"/>
                      <a:t> млн. </a:t>
                    </a:r>
                    <a:r>
                      <a:rPr lang="ru-RU" dirty="0" err="1" smtClean="0"/>
                      <a:t>руб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0.19057764796256768"/>
                  <c:y val="-4.76298254966956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1039,1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937.2</c:v>
                </c:pt>
                <c:pt idx="1">
                  <c:v>1039.0999999999999</c:v>
                </c:pt>
              </c:numCache>
            </c:numRef>
          </c:val>
        </c:ser>
        <c:dLbls>
          <c:showVal val="1"/>
        </c:dLbls>
        <c:gapWidth val="75"/>
        <c:shape val="box"/>
        <c:axId val="37135872"/>
        <c:axId val="37137408"/>
        <c:axId val="0"/>
      </c:bar3DChart>
      <c:catAx>
        <c:axId val="37135872"/>
        <c:scaling>
          <c:orientation val="minMax"/>
        </c:scaling>
        <c:axPos val="b"/>
        <c:majorTickMark val="none"/>
        <c:tickLblPos val="nextTo"/>
        <c:crossAx val="37137408"/>
        <c:crosses val="autoZero"/>
        <c:auto val="1"/>
        <c:lblAlgn val="ctr"/>
        <c:lblOffset val="100"/>
      </c:catAx>
      <c:valAx>
        <c:axId val="3713740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371358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1.79104435514294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3335</a:t>
                    </a:r>
                    <a:r>
                      <a:rPr lang="ru-RU" dirty="0" smtClean="0"/>
                      <a:t> голов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0.20407350167984767"/>
                  <c:y val="6.268655243000295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7118</a:t>
                    </a:r>
                    <a:r>
                      <a:rPr lang="ru-RU" smtClean="0"/>
                      <a:t> голов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Поголовье дойного стада</c:v>
                </c:pt>
                <c:pt idx="1">
                  <c:v>Общее поголовье крупного рогатого скота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3335</c:v>
                </c:pt>
                <c:pt idx="1">
                  <c:v>7118</c:v>
                </c:pt>
              </c:numCache>
            </c:numRef>
          </c:val>
        </c:ser>
        <c:dLbls>
          <c:showVal val="1"/>
        </c:dLbls>
        <c:overlap val="-25"/>
        <c:axId val="37879168"/>
        <c:axId val="37897344"/>
      </c:barChart>
      <c:catAx>
        <c:axId val="3787916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37897344"/>
        <c:crosses val="autoZero"/>
        <c:auto val="1"/>
        <c:lblAlgn val="ctr"/>
        <c:lblOffset val="100"/>
      </c:catAx>
      <c:valAx>
        <c:axId val="3789734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378791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20702</a:t>
                    </a:r>
                    <a:r>
                      <a:rPr lang="ru-RU" smtClean="0"/>
                      <a:t> тонн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0.18691947616472829"/>
                  <c:y val="2.686566532714422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21700</a:t>
                    </a:r>
                    <a:r>
                      <a:rPr lang="ru-RU" smtClean="0"/>
                      <a:t> тонн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20702</c:v>
                </c:pt>
                <c:pt idx="1">
                  <c:v>21700</c:v>
                </c:pt>
              </c:numCache>
            </c:numRef>
          </c:val>
        </c:ser>
        <c:dLbls>
          <c:showVal val="1"/>
        </c:dLbls>
        <c:overlap val="-25"/>
        <c:axId val="37925248"/>
        <c:axId val="37926784"/>
      </c:barChart>
      <c:catAx>
        <c:axId val="379252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7926784"/>
        <c:crosses val="autoZero"/>
        <c:auto val="1"/>
        <c:lblAlgn val="ctr"/>
        <c:lblOffset val="100"/>
      </c:catAx>
      <c:valAx>
        <c:axId val="37926784"/>
        <c:scaling>
          <c:orientation val="minMax"/>
        </c:scaling>
        <c:delete val="1"/>
        <c:axPos val="l"/>
        <c:numFmt formatCode="General" sourceLinked="1"/>
        <c:tickLblPos val="none"/>
        <c:crossAx val="379252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/>
      <c:barChart>
        <c:barDir val="col"/>
        <c:grouping val="clustered"/>
        <c:dLbls>
          <c:showVal val="1"/>
        </c:dLbls>
        <c:overlap val="-25"/>
        <c:axId val="91227264"/>
        <c:axId val="91228800"/>
      </c:barChart>
      <c:catAx>
        <c:axId val="912272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91228800"/>
        <c:crosses val="autoZero"/>
        <c:auto val="1"/>
        <c:lblAlgn val="ctr"/>
        <c:lblOffset val="100"/>
      </c:catAx>
      <c:valAx>
        <c:axId val="912288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12272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/>
      <c:barChart>
        <c:barDir val="col"/>
        <c:grouping val="clustered"/>
        <c:dLbls>
          <c:showVal val="1"/>
        </c:dLbls>
        <c:overlap val="-25"/>
        <c:axId val="91247360"/>
        <c:axId val="91248896"/>
      </c:barChart>
      <c:catAx>
        <c:axId val="912473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1248896"/>
        <c:crosses val="autoZero"/>
        <c:auto val="1"/>
        <c:lblAlgn val="ctr"/>
        <c:lblOffset val="100"/>
      </c:catAx>
      <c:valAx>
        <c:axId val="91248896"/>
        <c:scaling>
          <c:orientation val="minMax"/>
        </c:scaling>
        <c:delete val="1"/>
        <c:axPos val="l"/>
        <c:numFmt formatCode="General" sourceLinked="1"/>
        <c:tickLblPos val="none"/>
        <c:crossAx val="912473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E634B-F972-4668-B63B-AC162E2E3A58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57A4394-2325-47D3-819F-5D6E516B8046}">
      <dgm:prSet phldrT="[Текст]"/>
      <dgm:spPr/>
      <dgm:t>
        <a:bodyPr/>
        <a:lstStyle/>
        <a:p>
          <a:r>
            <a:rPr lang="ru-RU" b="1" i="1" dirty="0" smtClean="0"/>
            <a:t>Всего в 2018 году сельскохозяйственные предприятия района получили </a:t>
          </a:r>
          <a:r>
            <a:rPr lang="ru-RU" b="1" i="1" u="sng" dirty="0" smtClean="0"/>
            <a:t>более 60 миллионов  </a:t>
          </a:r>
          <a:r>
            <a:rPr lang="ru-RU" b="1" i="1" dirty="0" smtClean="0"/>
            <a:t>рублей различных субсидий и дотаций</a:t>
          </a:r>
          <a:endParaRPr lang="ru-RU" dirty="0"/>
        </a:p>
      </dgm:t>
    </dgm:pt>
    <dgm:pt modelId="{775E29FF-CD2F-45BB-A660-5CB14F561705}" type="parTrans" cxnId="{9D67EF25-221A-4986-8668-1253973C9588}">
      <dgm:prSet/>
      <dgm:spPr/>
      <dgm:t>
        <a:bodyPr/>
        <a:lstStyle/>
        <a:p>
          <a:endParaRPr lang="ru-RU"/>
        </a:p>
      </dgm:t>
    </dgm:pt>
    <dgm:pt modelId="{DE5876D6-7B8A-48C7-ACF3-CEC30D815933}" type="sibTrans" cxnId="{9D67EF25-221A-4986-8668-1253973C9588}">
      <dgm:prSet/>
      <dgm:spPr/>
      <dgm:t>
        <a:bodyPr/>
        <a:lstStyle/>
        <a:p>
          <a:endParaRPr lang="ru-RU"/>
        </a:p>
      </dgm:t>
    </dgm:pt>
    <dgm:pt modelId="{43738344-36B7-4DB4-8B0B-23507833139F}" type="pres">
      <dgm:prSet presAssocID="{98DE634B-F972-4668-B63B-AC162E2E3A5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0B64C6-A925-486F-BD14-5F5470B4BEFF}" type="pres">
      <dgm:prSet presAssocID="{98DE634B-F972-4668-B63B-AC162E2E3A58}" presName="dummyMaxCanvas" presStyleCnt="0">
        <dgm:presLayoutVars/>
      </dgm:prSet>
      <dgm:spPr/>
    </dgm:pt>
    <dgm:pt modelId="{976198E0-C531-4353-A1FF-99C92DB40546}" type="pres">
      <dgm:prSet presAssocID="{98DE634B-F972-4668-B63B-AC162E2E3A58}" presName="OneNode_1" presStyleLbl="node1" presStyleIdx="0" presStyleCnt="1" custScaleY="84810" custLinFactNeighborY="-65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4276E1-9E42-4A83-8DF6-03FAC63B3850}" type="presOf" srcId="{98DE634B-F972-4668-B63B-AC162E2E3A58}" destId="{43738344-36B7-4DB4-8B0B-23507833139F}" srcOrd="0" destOrd="0" presId="urn:microsoft.com/office/officeart/2005/8/layout/vProcess5"/>
    <dgm:cxn modelId="{9D67EF25-221A-4986-8668-1253973C9588}" srcId="{98DE634B-F972-4668-B63B-AC162E2E3A58}" destId="{257A4394-2325-47D3-819F-5D6E516B8046}" srcOrd="0" destOrd="0" parTransId="{775E29FF-CD2F-45BB-A660-5CB14F561705}" sibTransId="{DE5876D6-7B8A-48C7-ACF3-CEC30D815933}"/>
    <dgm:cxn modelId="{61A68901-4D45-44E3-9850-89255B67ABB6}" type="presOf" srcId="{257A4394-2325-47D3-819F-5D6E516B8046}" destId="{976198E0-C531-4353-A1FF-99C92DB40546}" srcOrd="0" destOrd="0" presId="urn:microsoft.com/office/officeart/2005/8/layout/vProcess5"/>
    <dgm:cxn modelId="{E7C9CB8F-4D16-4976-8EDC-8A96F6C2ED34}" type="presParOf" srcId="{43738344-36B7-4DB4-8B0B-23507833139F}" destId="{0A0B64C6-A925-486F-BD14-5F5470B4BEFF}" srcOrd="0" destOrd="0" presId="urn:microsoft.com/office/officeart/2005/8/layout/vProcess5"/>
    <dgm:cxn modelId="{36CAB764-632C-4954-ADD3-54E34B7D195D}" type="presParOf" srcId="{43738344-36B7-4DB4-8B0B-23507833139F}" destId="{976198E0-C531-4353-A1FF-99C92DB40546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7BA65-796B-4F30-B773-5522C12A877D}" type="doc">
      <dgm:prSet loTypeId="urn:microsoft.com/office/officeart/2005/8/layout/lProcess3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E7C482D-3BE3-4B40-BD77-F9605B1280FA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 текущем году на территории района было открыто </a:t>
          </a:r>
          <a:r>
            <a:rPr lang="ru-RU" sz="2000" b="1" u="sng" dirty="0" smtClean="0">
              <a:solidFill>
                <a:schemeClr val="tx1"/>
              </a:solidFill>
            </a:rPr>
            <a:t>10 магазинов </a:t>
          </a:r>
          <a:r>
            <a:rPr lang="ru-RU" sz="2000" b="1" dirty="0" smtClean="0">
              <a:solidFill>
                <a:schemeClr val="tx1"/>
              </a:solidFill>
            </a:rPr>
            <a:t>мелкорозничной торговли и </a:t>
          </a:r>
          <a:r>
            <a:rPr lang="ru-RU" sz="2000" b="1" u="sng" dirty="0" smtClean="0">
              <a:solidFill>
                <a:schemeClr val="tx1"/>
              </a:solidFill>
            </a:rPr>
            <a:t>2 магазина </a:t>
          </a:r>
          <a:r>
            <a:rPr lang="ru-RU" sz="2000" b="1" dirty="0" smtClean="0">
              <a:solidFill>
                <a:schemeClr val="tx1"/>
              </a:solidFill>
            </a:rPr>
            <a:t>крупного сетевого </a:t>
          </a:r>
          <a:r>
            <a:rPr lang="ru-RU" sz="2000" b="1" dirty="0" err="1" smtClean="0">
              <a:solidFill>
                <a:schemeClr val="tx1"/>
              </a:solidFill>
            </a:rPr>
            <a:t>ретейла</a:t>
          </a:r>
          <a:endParaRPr lang="ru-RU" sz="2000" b="1" dirty="0" smtClean="0">
            <a:solidFill>
              <a:schemeClr val="tx1"/>
            </a:solidFill>
          </a:endParaRPr>
        </a:p>
      </dgm:t>
    </dgm:pt>
    <dgm:pt modelId="{18ABDB5C-2C52-431B-9481-65F880B3DD77}" type="parTrans" cxnId="{46B62CCA-85AA-430C-ADF4-3AE0901861E4}">
      <dgm:prSet/>
      <dgm:spPr/>
      <dgm:t>
        <a:bodyPr/>
        <a:lstStyle/>
        <a:p>
          <a:endParaRPr lang="ru-RU"/>
        </a:p>
      </dgm:t>
    </dgm:pt>
    <dgm:pt modelId="{8031F439-CACD-4BCC-943B-3666021EAFF0}" type="sibTrans" cxnId="{46B62CCA-85AA-430C-ADF4-3AE0901861E4}">
      <dgm:prSet/>
      <dgm:spPr/>
      <dgm:t>
        <a:bodyPr/>
        <a:lstStyle/>
        <a:p>
          <a:endParaRPr lang="ru-RU"/>
        </a:p>
      </dgm:t>
    </dgm:pt>
    <dgm:pt modelId="{1C747F19-06CE-452F-9440-B09D5EAF69CA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Товарооборот розничных торговых предприятий составил </a:t>
          </a:r>
          <a:r>
            <a:rPr lang="ru-RU" sz="2000" b="1" u="sng" dirty="0" smtClean="0">
              <a:solidFill>
                <a:schemeClr val="tx1"/>
              </a:solidFill>
            </a:rPr>
            <a:t>2,3 миллиарда </a:t>
          </a:r>
          <a:r>
            <a:rPr lang="ru-RU" sz="2000" b="1" dirty="0" smtClean="0">
              <a:solidFill>
                <a:schemeClr val="tx1"/>
              </a:solidFill>
            </a:rPr>
            <a:t>рублей, что составляет </a:t>
          </a:r>
          <a:r>
            <a:rPr lang="ru-RU" sz="2000" b="1" u="sng" dirty="0" smtClean="0">
              <a:solidFill>
                <a:schemeClr val="tx1"/>
              </a:solidFill>
            </a:rPr>
            <a:t>101,2 %</a:t>
          </a:r>
          <a:r>
            <a:rPr lang="ru-RU" sz="2000" b="1" dirty="0" smtClean="0">
              <a:solidFill>
                <a:schemeClr val="tx1"/>
              </a:solidFill>
            </a:rPr>
            <a:t> к уровню прошлого года </a:t>
          </a:r>
        </a:p>
      </dgm:t>
    </dgm:pt>
    <dgm:pt modelId="{7A3F7224-71BD-4DC5-B7B7-D3C352ADCAFB}" type="parTrans" cxnId="{DA07EE2B-7AE6-4AEB-85BB-24A5761E37F1}">
      <dgm:prSet/>
      <dgm:spPr/>
      <dgm:t>
        <a:bodyPr/>
        <a:lstStyle/>
        <a:p>
          <a:endParaRPr lang="ru-RU"/>
        </a:p>
      </dgm:t>
    </dgm:pt>
    <dgm:pt modelId="{D5ACDC9D-F181-4257-833D-542C643D052C}" type="sibTrans" cxnId="{DA07EE2B-7AE6-4AEB-85BB-24A5761E37F1}">
      <dgm:prSet/>
      <dgm:spPr/>
      <dgm:t>
        <a:bodyPr/>
        <a:lstStyle/>
        <a:p>
          <a:endParaRPr lang="ru-RU"/>
        </a:p>
      </dgm:t>
    </dgm:pt>
    <dgm:pt modelId="{7C9ECA08-03BA-4F68-97B4-60DA8F5E2701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Всего за 2018 год в сфере торговли создано 26 рабочих мест</a:t>
          </a:r>
        </a:p>
      </dgm:t>
    </dgm:pt>
    <dgm:pt modelId="{6399C2EB-7CA3-4B08-B47B-5C56492CE3CE}" type="parTrans" cxnId="{5C943264-6A1C-440D-B860-CDB9B88C9E8D}">
      <dgm:prSet/>
      <dgm:spPr/>
      <dgm:t>
        <a:bodyPr/>
        <a:lstStyle/>
        <a:p>
          <a:endParaRPr lang="ru-RU"/>
        </a:p>
      </dgm:t>
    </dgm:pt>
    <dgm:pt modelId="{55341E17-3521-4FC9-A8FA-ADA95C08BA71}" type="sibTrans" cxnId="{5C943264-6A1C-440D-B860-CDB9B88C9E8D}">
      <dgm:prSet/>
      <dgm:spPr/>
      <dgm:t>
        <a:bodyPr/>
        <a:lstStyle/>
        <a:p>
          <a:endParaRPr lang="ru-RU"/>
        </a:p>
      </dgm:t>
    </dgm:pt>
    <dgm:pt modelId="{DADA4D0B-D231-4E23-94FE-D11C5D91B5D4}" type="pres">
      <dgm:prSet presAssocID="{4677BA65-796B-4F30-B773-5522C12A877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65F8405-FC9D-47D5-BE15-C23141B3B06C}" type="pres">
      <dgm:prSet presAssocID="{1C747F19-06CE-452F-9440-B09D5EAF69CA}" presName="horFlow" presStyleCnt="0"/>
      <dgm:spPr/>
      <dgm:t>
        <a:bodyPr/>
        <a:lstStyle/>
        <a:p>
          <a:endParaRPr lang="ru-RU"/>
        </a:p>
      </dgm:t>
    </dgm:pt>
    <dgm:pt modelId="{CCF326A7-4CA6-48D3-BC18-D6FAFA93AF35}" type="pres">
      <dgm:prSet presAssocID="{1C747F19-06CE-452F-9440-B09D5EAF69CA}" presName="bigChev" presStyleLbl="node1" presStyleIdx="0" presStyleCnt="3" custScaleX="394605" custScaleY="265066" custLinFactNeighborX="0" custLinFactNeighborY="-27744"/>
      <dgm:spPr/>
      <dgm:t>
        <a:bodyPr/>
        <a:lstStyle/>
        <a:p>
          <a:endParaRPr lang="ru-RU"/>
        </a:p>
      </dgm:t>
    </dgm:pt>
    <dgm:pt modelId="{E202E43E-11D3-4627-900A-BB1F0B8E9F16}" type="pres">
      <dgm:prSet presAssocID="{1C747F19-06CE-452F-9440-B09D5EAF69CA}" presName="vSp" presStyleCnt="0"/>
      <dgm:spPr/>
      <dgm:t>
        <a:bodyPr/>
        <a:lstStyle/>
        <a:p>
          <a:endParaRPr lang="ru-RU"/>
        </a:p>
      </dgm:t>
    </dgm:pt>
    <dgm:pt modelId="{56BCD749-7D20-475B-A44B-50FBF622F7F0}" type="pres">
      <dgm:prSet presAssocID="{9E7C482D-3BE3-4B40-BD77-F9605B1280FA}" presName="horFlow" presStyleCnt="0"/>
      <dgm:spPr/>
      <dgm:t>
        <a:bodyPr/>
        <a:lstStyle/>
        <a:p>
          <a:endParaRPr lang="ru-RU"/>
        </a:p>
      </dgm:t>
    </dgm:pt>
    <dgm:pt modelId="{BBC13E7C-0915-4E61-BD91-F74AD294D593}" type="pres">
      <dgm:prSet presAssocID="{9E7C482D-3BE3-4B40-BD77-F9605B1280FA}" presName="bigChev" presStyleLbl="node1" presStyleIdx="1" presStyleCnt="3" custScaleX="394605" custScaleY="231845" custLinFactNeighborX="0" custLinFactNeighborY="-2207"/>
      <dgm:spPr/>
      <dgm:t>
        <a:bodyPr/>
        <a:lstStyle/>
        <a:p>
          <a:endParaRPr lang="ru-RU"/>
        </a:p>
      </dgm:t>
    </dgm:pt>
    <dgm:pt modelId="{9AA9D0AD-C6E6-4A82-B9E6-9F92542DC02B}" type="pres">
      <dgm:prSet presAssocID="{9E7C482D-3BE3-4B40-BD77-F9605B1280FA}" presName="vSp" presStyleCnt="0"/>
      <dgm:spPr/>
      <dgm:t>
        <a:bodyPr/>
        <a:lstStyle/>
        <a:p>
          <a:endParaRPr lang="ru-RU"/>
        </a:p>
      </dgm:t>
    </dgm:pt>
    <dgm:pt modelId="{5EE3783C-59DF-43D6-9ABC-DC11A29CFE61}" type="pres">
      <dgm:prSet presAssocID="{7C9ECA08-03BA-4F68-97B4-60DA8F5E2701}" presName="horFlow" presStyleCnt="0"/>
      <dgm:spPr/>
      <dgm:t>
        <a:bodyPr/>
        <a:lstStyle/>
        <a:p>
          <a:endParaRPr lang="ru-RU"/>
        </a:p>
      </dgm:t>
    </dgm:pt>
    <dgm:pt modelId="{7D52E5F8-4654-4B5C-9ACF-5C9CCACED8B2}" type="pres">
      <dgm:prSet presAssocID="{7C9ECA08-03BA-4F68-97B4-60DA8F5E2701}" presName="bigChev" presStyleLbl="node1" presStyleIdx="2" presStyleCnt="3" custScaleX="394605" custScaleY="234934" custLinFactNeighborY="31395"/>
      <dgm:spPr/>
      <dgm:t>
        <a:bodyPr/>
        <a:lstStyle/>
        <a:p>
          <a:endParaRPr lang="ru-RU"/>
        </a:p>
      </dgm:t>
    </dgm:pt>
  </dgm:ptLst>
  <dgm:cxnLst>
    <dgm:cxn modelId="{C8AC39C6-AF26-40F6-8FF1-9E40F24CF011}" type="presOf" srcId="{4677BA65-796B-4F30-B773-5522C12A877D}" destId="{DADA4D0B-D231-4E23-94FE-D11C5D91B5D4}" srcOrd="0" destOrd="0" presId="urn:microsoft.com/office/officeart/2005/8/layout/lProcess3"/>
    <dgm:cxn modelId="{DA07EE2B-7AE6-4AEB-85BB-24A5761E37F1}" srcId="{4677BA65-796B-4F30-B773-5522C12A877D}" destId="{1C747F19-06CE-452F-9440-B09D5EAF69CA}" srcOrd="0" destOrd="0" parTransId="{7A3F7224-71BD-4DC5-B7B7-D3C352ADCAFB}" sibTransId="{D5ACDC9D-F181-4257-833D-542C643D052C}"/>
    <dgm:cxn modelId="{4144E97D-7529-40F1-8E5A-80CC5EA529D6}" type="presOf" srcId="{7C9ECA08-03BA-4F68-97B4-60DA8F5E2701}" destId="{7D52E5F8-4654-4B5C-9ACF-5C9CCACED8B2}" srcOrd="0" destOrd="0" presId="urn:microsoft.com/office/officeart/2005/8/layout/lProcess3"/>
    <dgm:cxn modelId="{5C943264-6A1C-440D-B860-CDB9B88C9E8D}" srcId="{4677BA65-796B-4F30-B773-5522C12A877D}" destId="{7C9ECA08-03BA-4F68-97B4-60DA8F5E2701}" srcOrd="2" destOrd="0" parTransId="{6399C2EB-7CA3-4B08-B47B-5C56492CE3CE}" sibTransId="{55341E17-3521-4FC9-A8FA-ADA95C08BA71}"/>
    <dgm:cxn modelId="{FB381FEC-F8CD-438D-B4F2-185FAB66B730}" type="presOf" srcId="{9E7C482D-3BE3-4B40-BD77-F9605B1280FA}" destId="{BBC13E7C-0915-4E61-BD91-F74AD294D593}" srcOrd="0" destOrd="0" presId="urn:microsoft.com/office/officeart/2005/8/layout/lProcess3"/>
    <dgm:cxn modelId="{46B62CCA-85AA-430C-ADF4-3AE0901861E4}" srcId="{4677BA65-796B-4F30-B773-5522C12A877D}" destId="{9E7C482D-3BE3-4B40-BD77-F9605B1280FA}" srcOrd="1" destOrd="0" parTransId="{18ABDB5C-2C52-431B-9481-65F880B3DD77}" sibTransId="{8031F439-CACD-4BCC-943B-3666021EAFF0}"/>
    <dgm:cxn modelId="{BD07B864-B536-459A-A6DE-402B10D4C1A0}" type="presOf" srcId="{1C747F19-06CE-452F-9440-B09D5EAF69CA}" destId="{CCF326A7-4CA6-48D3-BC18-D6FAFA93AF35}" srcOrd="0" destOrd="0" presId="urn:microsoft.com/office/officeart/2005/8/layout/lProcess3"/>
    <dgm:cxn modelId="{266EC1F1-24DD-4578-9A99-9BFDE72869C7}" type="presParOf" srcId="{DADA4D0B-D231-4E23-94FE-D11C5D91B5D4}" destId="{565F8405-FC9D-47D5-BE15-C23141B3B06C}" srcOrd="0" destOrd="0" presId="urn:microsoft.com/office/officeart/2005/8/layout/lProcess3"/>
    <dgm:cxn modelId="{A2ADD722-4C34-4A72-9DC8-0EB9CFA95C19}" type="presParOf" srcId="{565F8405-FC9D-47D5-BE15-C23141B3B06C}" destId="{CCF326A7-4CA6-48D3-BC18-D6FAFA93AF35}" srcOrd="0" destOrd="0" presId="urn:microsoft.com/office/officeart/2005/8/layout/lProcess3"/>
    <dgm:cxn modelId="{39D83F7A-1CD1-4602-A770-7EB97C71DE04}" type="presParOf" srcId="{DADA4D0B-D231-4E23-94FE-D11C5D91B5D4}" destId="{E202E43E-11D3-4627-900A-BB1F0B8E9F16}" srcOrd="1" destOrd="0" presId="urn:microsoft.com/office/officeart/2005/8/layout/lProcess3"/>
    <dgm:cxn modelId="{14EDDF8F-BAE9-4B87-94F3-07B69DEA9528}" type="presParOf" srcId="{DADA4D0B-D231-4E23-94FE-D11C5D91B5D4}" destId="{56BCD749-7D20-475B-A44B-50FBF622F7F0}" srcOrd="2" destOrd="0" presId="urn:microsoft.com/office/officeart/2005/8/layout/lProcess3"/>
    <dgm:cxn modelId="{8D8DDCCD-35F8-4F52-BC02-ACADF691FFEE}" type="presParOf" srcId="{56BCD749-7D20-475B-A44B-50FBF622F7F0}" destId="{BBC13E7C-0915-4E61-BD91-F74AD294D593}" srcOrd="0" destOrd="0" presId="urn:microsoft.com/office/officeart/2005/8/layout/lProcess3"/>
    <dgm:cxn modelId="{0BF649AF-97E4-4F55-9F1B-F325880996A9}" type="presParOf" srcId="{DADA4D0B-D231-4E23-94FE-D11C5D91B5D4}" destId="{9AA9D0AD-C6E6-4A82-B9E6-9F92542DC02B}" srcOrd="3" destOrd="0" presId="urn:microsoft.com/office/officeart/2005/8/layout/lProcess3"/>
    <dgm:cxn modelId="{DBDCC42E-D902-41B7-9B5D-74E98DFC06AA}" type="presParOf" srcId="{DADA4D0B-D231-4E23-94FE-D11C5D91B5D4}" destId="{5EE3783C-59DF-43D6-9ABC-DC11A29CFE61}" srcOrd="4" destOrd="0" presId="urn:microsoft.com/office/officeart/2005/8/layout/lProcess3"/>
    <dgm:cxn modelId="{503FDB9D-3919-4F31-B781-11AE260E244F}" type="presParOf" srcId="{5EE3783C-59DF-43D6-9ABC-DC11A29CFE61}" destId="{7D52E5F8-4654-4B5C-9ACF-5C9CCACED8B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77BA65-796B-4F30-B773-5522C12A877D}" type="doc">
      <dgm:prSet loTypeId="urn:microsoft.com/office/officeart/2005/8/layout/lProcess3" loCatId="process" qsTypeId="urn:microsoft.com/office/officeart/2005/8/quickstyle/3d4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3D3122D-1FF7-40B2-B5E1-3CD326849274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3 семьям предоставлено служебное жилье, в том числе 2 врачам Лотошинской ЦРБ</a:t>
          </a:r>
          <a:endParaRPr lang="ru-RU" dirty="0">
            <a:solidFill>
              <a:schemeClr val="bg2">
                <a:lumMod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9ED4D-D369-4C7C-B094-D3B5C3428152}" type="parTrans" cxnId="{AB8A5E34-9C85-4DEE-A23B-CF3D39796112}">
      <dgm:prSet/>
      <dgm:spPr/>
      <dgm:t>
        <a:bodyPr/>
        <a:lstStyle/>
        <a:p>
          <a:endParaRPr lang="ru-RU"/>
        </a:p>
      </dgm:t>
    </dgm:pt>
    <dgm:pt modelId="{D639AAB0-6240-4E1A-8F1C-528F057E262B}" type="sibTrans" cxnId="{AB8A5E34-9C85-4DEE-A23B-CF3D39796112}">
      <dgm:prSet/>
      <dgm:spPr/>
      <dgm:t>
        <a:bodyPr/>
        <a:lstStyle/>
        <a:p>
          <a:endParaRPr lang="ru-RU"/>
        </a:p>
      </dgm:t>
    </dgm:pt>
    <dgm:pt modelId="{036CD50E-8666-4AE7-9341-A14738C0BDD0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4 семьям предоставлено жилье по договору коммерческого найма</a:t>
          </a:r>
          <a:endParaRPr lang="ru-RU" dirty="0">
            <a:solidFill>
              <a:schemeClr val="bg2">
                <a:lumMod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477E3B-ED2A-4689-B5EA-7622B5114D9A}" type="parTrans" cxnId="{2C1F1A2C-459B-4592-A425-DFF51B65AF3A}">
      <dgm:prSet/>
      <dgm:spPr/>
      <dgm:t>
        <a:bodyPr/>
        <a:lstStyle/>
        <a:p>
          <a:endParaRPr lang="ru-RU"/>
        </a:p>
      </dgm:t>
    </dgm:pt>
    <dgm:pt modelId="{4F9E5BA6-7C84-454A-9C3A-B5DB35E74CD9}" type="sibTrans" cxnId="{2C1F1A2C-459B-4592-A425-DFF51B65AF3A}">
      <dgm:prSet/>
      <dgm:spPr/>
      <dgm:t>
        <a:bodyPr/>
        <a:lstStyle/>
        <a:p>
          <a:endParaRPr lang="ru-RU"/>
        </a:p>
      </dgm:t>
    </dgm:pt>
    <dgm:pt modelId="{71FA48B4-8B81-4197-B562-EDA6BB98FCBA}">
      <dgm:prSet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2 многодетным семьям, утратившим жилье в результате пожара предоставлены благоустроенные квартиры</a:t>
          </a:r>
        </a:p>
      </dgm:t>
    </dgm:pt>
    <dgm:pt modelId="{826C8F10-A8B4-4BE2-8C62-3EAA0512DC61}" type="parTrans" cxnId="{EC495EF9-6E7C-447B-96BD-FA67F92A1A38}">
      <dgm:prSet/>
      <dgm:spPr/>
      <dgm:t>
        <a:bodyPr/>
        <a:lstStyle/>
        <a:p>
          <a:endParaRPr lang="ru-RU"/>
        </a:p>
      </dgm:t>
    </dgm:pt>
    <dgm:pt modelId="{6A1B6365-0FF5-4F15-8CCE-7196431FF75E}" type="sibTrans" cxnId="{EC495EF9-6E7C-447B-96BD-FA67F92A1A38}">
      <dgm:prSet/>
      <dgm:spPr/>
      <dgm:t>
        <a:bodyPr/>
        <a:lstStyle/>
        <a:p>
          <a:endParaRPr lang="ru-RU"/>
        </a:p>
      </dgm:t>
    </dgm:pt>
    <dgm:pt modelId="{9E7C482D-3BE3-4B40-BD77-F9605B1280FA}">
      <dgm:prSet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2 врачам Лотошинской ЦРБ предоставлены ежемесячные компенсации за аренду жилья за счет средств бюджета Лотошинского муниципального района</a:t>
          </a:r>
        </a:p>
      </dgm:t>
    </dgm:pt>
    <dgm:pt modelId="{18ABDB5C-2C52-431B-9481-65F880B3DD77}" type="parTrans" cxnId="{46B62CCA-85AA-430C-ADF4-3AE0901861E4}">
      <dgm:prSet/>
      <dgm:spPr/>
      <dgm:t>
        <a:bodyPr/>
        <a:lstStyle/>
        <a:p>
          <a:endParaRPr lang="ru-RU"/>
        </a:p>
      </dgm:t>
    </dgm:pt>
    <dgm:pt modelId="{8031F439-CACD-4BCC-943B-3666021EAFF0}" type="sibTrans" cxnId="{46B62CCA-85AA-430C-ADF4-3AE0901861E4}">
      <dgm:prSet/>
      <dgm:spPr/>
      <dgm:t>
        <a:bodyPr/>
        <a:lstStyle/>
        <a:p>
          <a:endParaRPr lang="ru-RU"/>
        </a:p>
      </dgm:t>
    </dgm:pt>
    <dgm:pt modelId="{1C747F19-06CE-452F-9440-B09D5EAF69CA}">
      <dgm:prSet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8 семей - получили свидетельства о праве на получение социальных выплат на приобретение и строительство жилья в рамках реализации подпрограммы «Устойчивое развитие сельских территорий»</a:t>
          </a:r>
        </a:p>
      </dgm:t>
    </dgm:pt>
    <dgm:pt modelId="{7A3F7224-71BD-4DC5-B7B7-D3C352ADCAFB}" type="parTrans" cxnId="{DA07EE2B-7AE6-4AEB-85BB-24A5761E37F1}">
      <dgm:prSet/>
      <dgm:spPr/>
      <dgm:t>
        <a:bodyPr/>
        <a:lstStyle/>
        <a:p>
          <a:endParaRPr lang="ru-RU"/>
        </a:p>
      </dgm:t>
    </dgm:pt>
    <dgm:pt modelId="{D5ACDC9D-F181-4257-833D-542C643D052C}" type="sibTrans" cxnId="{DA07EE2B-7AE6-4AEB-85BB-24A5761E37F1}">
      <dgm:prSet/>
      <dgm:spPr/>
      <dgm:t>
        <a:bodyPr/>
        <a:lstStyle/>
        <a:p>
          <a:endParaRPr lang="ru-RU"/>
        </a:p>
      </dgm:t>
    </dgm:pt>
    <dgm:pt modelId="{E4CB2C98-71F8-4C2E-A148-E2907185D2A3}">
      <dgm:prSet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3 семьи получили свидетельства по программе «Обеспечение жильем молодых семей» </a:t>
          </a:r>
        </a:p>
      </dgm:t>
    </dgm:pt>
    <dgm:pt modelId="{FDB44070-E14D-414E-AEC3-20888764EBEA}" type="parTrans" cxnId="{4545B6C8-8F62-4ACE-9491-8E925F968DE8}">
      <dgm:prSet/>
      <dgm:spPr/>
      <dgm:t>
        <a:bodyPr/>
        <a:lstStyle/>
        <a:p>
          <a:endParaRPr lang="ru-RU"/>
        </a:p>
      </dgm:t>
    </dgm:pt>
    <dgm:pt modelId="{E142D96D-0861-4DA8-9BED-B729DAE5B611}" type="sibTrans" cxnId="{4545B6C8-8F62-4ACE-9491-8E925F968DE8}">
      <dgm:prSet/>
      <dgm:spPr/>
      <dgm:t>
        <a:bodyPr/>
        <a:lstStyle/>
        <a:p>
          <a:endParaRPr lang="ru-RU"/>
        </a:p>
      </dgm:t>
    </dgm:pt>
    <dgm:pt modelId="{B3666A93-5F48-4487-87D6-60EB1F76C175}">
      <dgm:prSet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3 детям-сиротам предоставлены благоустроенные квартиры</a:t>
          </a:r>
        </a:p>
      </dgm:t>
    </dgm:pt>
    <dgm:pt modelId="{44846931-FDAD-4E2F-AFA0-1BA757EEC0B9}" type="parTrans" cxnId="{66C71DED-B918-4DC1-AD09-AB3CED318370}">
      <dgm:prSet/>
      <dgm:spPr/>
      <dgm:t>
        <a:bodyPr/>
        <a:lstStyle/>
        <a:p>
          <a:endParaRPr lang="ru-RU"/>
        </a:p>
      </dgm:t>
    </dgm:pt>
    <dgm:pt modelId="{1BE36B90-7B9D-4CE0-A3BC-9614EC156263}" type="sibTrans" cxnId="{66C71DED-B918-4DC1-AD09-AB3CED318370}">
      <dgm:prSet/>
      <dgm:spPr/>
      <dgm:t>
        <a:bodyPr/>
        <a:lstStyle/>
        <a:p>
          <a:endParaRPr lang="ru-RU"/>
        </a:p>
      </dgm:t>
    </dgm:pt>
    <dgm:pt modelId="{7C9ECA08-03BA-4F68-97B4-60DA8F5E2701}">
      <dgm:prSet/>
      <dgm:spPr/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За 2018 год поставлено на учет 12 </a:t>
          </a:r>
          <a:r>
            <a:rPr lang="ru-RU" b="1" dirty="0" smtClean="0">
              <a:solidFill>
                <a:schemeClr val="bg2">
                  <a:lumMod val="25000"/>
                </a:schemeClr>
              </a:solidFill>
            </a:rPr>
            <a:t>многодетных семей </a:t>
          </a:r>
          <a:r>
            <a:rPr lang="ru-RU" dirty="0" smtClean="0">
              <a:solidFill>
                <a:schemeClr val="bg2">
                  <a:lumMod val="25000"/>
                </a:schemeClr>
              </a:solidFill>
            </a:rPr>
            <a:t>на предоставление земельных участков, 8-ми семьям земельные участки предоставлены. Обеспеченность многодетных семей земельными участками   составляет 97,0%. Всего с момента вступления в силу закона предоставлено более 130 земельных участков многодетным семьям.</a:t>
          </a:r>
        </a:p>
      </dgm:t>
    </dgm:pt>
    <dgm:pt modelId="{6399C2EB-7CA3-4B08-B47B-5C56492CE3CE}" type="parTrans" cxnId="{5C943264-6A1C-440D-B860-CDB9B88C9E8D}">
      <dgm:prSet/>
      <dgm:spPr/>
      <dgm:t>
        <a:bodyPr/>
        <a:lstStyle/>
        <a:p>
          <a:endParaRPr lang="ru-RU"/>
        </a:p>
      </dgm:t>
    </dgm:pt>
    <dgm:pt modelId="{55341E17-3521-4FC9-A8FA-ADA95C08BA71}" type="sibTrans" cxnId="{5C943264-6A1C-440D-B860-CDB9B88C9E8D}">
      <dgm:prSet/>
      <dgm:spPr/>
      <dgm:t>
        <a:bodyPr/>
        <a:lstStyle/>
        <a:p>
          <a:endParaRPr lang="ru-RU"/>
        </a:p>
      </dgm:t>
    </dgm:pt>
    <dgm:pt modelId="{DADA4D0B-D231-4E23-94FE-D11C5D91B5D4}" type="pres">
      <dgm:prSet presAssocID="{4677BA65-796B-4F30-B773-5522C12A877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CEEE5E-28A3-4B32-8031-54793B1A0A8C}" type="pres">
      <dgm:prSet presAssocID="{B3666A93-5F48-4487-87D6-60EB1F76C175}" presName="horFlow" presStyleCnt="0"/>
      <dgm:spPr/>
      <dgm:t>
        <a:bodyPr/>
        <a:lstStyle/>
        <a:p>
          <a:endParaRPr lang="ru-RU"/>
        </a:p>
      </dgm:t>
    </dgm:pt>
    <dgm:pt modelId="{DBCF2123-941D-4033-AFD2-2A0A279EDA01}" type="pres">
      <dgm:prSet presAssocID="{B3666A93-5F48-4487-87D6-60EB1F76C175}" presName="bigChev" presStyleLbl="node1" presStyleIdx="0" presStyleCnt="8" custScaleX="394605" custScaleY="55661" custLinFactY="200000" custLinFactNeighborX="409" custLinFactNeighborY="222246"/>
      <dgm:spPr/>
      <dgm:t>
        <a:bodyPr/>
        <a:lstStyle/>
        <a:p>
          <a:endParaRPr lang="ru-RU"/>
        </a:p>
      </dgm:t>
    </dgm:pt>
    <dgm:pt modelId="{BD2810E3-51D5-4352-98E0-5117BE389259}" type="pres">
      <dgm:prSet presAssocID="{B3666A93-5F48-4487-87D6-60EB1F76C175}" presName="vSp" presStyleCnt="0"/>
      <dgm:spPr/>
      <dgm:t>
        <a:bodyPr/>
        <a:lstStyle/>
        <a:p>
          <a:endParaRPr lang="ru-RU"/>
        </a:p>
      </dgm:t>
    </dgm:pt>
    <dgm:pt modelId="{589B5521-E515-40BB-A358-0343B79F4E34}" type="pres">
      <dgm:prSet presAssocID="{E4CB2C98-71F8-4C2E-A148-E2907185D2A3}" presName="horFlow" presStyleCnt="0"/>
      <dgm:spPr/>
      <dgm:t>
        <a:bodyPr/>
        <a:lstStyle/>
        <a:p>
          <a:endParaRPr lang="ru-RU"/>
        </a:p>
      </dgm:t>
    </dgm:pt>
    <dgm:pt modelId="{0F0411E8-C0D8-4E14-AE1F-EC99F14FACE0}" type="pres">
      <dgm:prSet presAssocID="{E4CB2C98-71F8-4C2E-A148-E2907185D2A3}" presName="bigChev" presStyleLbl="node1" presStyleIdx="1" presStyleCnt="8" custScaleX="394605" custScaleY="61573" custLinFactY="100000" custLinFactNeighborX="409" custLinFactNeighborY="170484"/>
      <dgm:spPr/>
      <dgm:t>
        <a:bodyPr/>
        <a:lstStyle/>
        <a:p>
          <a:endParaRPr lang="ru-RU"/>
        </a:p>
      </dgm:t>
    </dgm:pt>
    <dgm:pt modelId="{917DE0AD-A9B5-4C4D-93BC-216CD841368F}" type="pres">
      <dgm:prSet presAssocID="{E4CB2C98-71F8-4C2E-A148-E2907185D2A3}" presName="vSp" presStyleCnt="0"/>
      <dgm:spPr/>
      <dgm:t>
        <a:bodyPr/>
        <a:lstStyle/>
        <a:p>
          <a:endParaRPr lang="ru-RU"/>
        </a:p>
      </dgm:t>
    </dgm:pt>
    <dgm:pt modelId="{565F8405-FC9D-47D5-BE15-C23141B3B06C}" type="pres">
      <dgm:prSet presAssocID="{1C747F19-06CE-452F-9440-B09D5EAF69CA}" presName="horFlow" presStyleCnt="0"/>
      <dgm:spPr/>
      <dgm:t>
        <a:bodyPr/>
        <a:lstStyle/>
        <a:p>
          <a:endParaRPr lang="ru-RU"/>
        </a:p>
      </dgm:t>
    </dgm:pt>
    <dgm:pt modelId="{CCF326A7-4CA6-48D3-BC18-D6FAFA93AF35}" type="pres">
      <dgm:prSet presAssocID="{1C747F19-06CE-452F-9440-B09D5EAF69CA}" presName="bigChev" presStyleLbl="node1" presStyleIdx="2" presStyleCnt="8" custScaleX="394605" custScaleY="59101" custLinFactY="12916" custLinFactNeighborX="409" custLinFactNeighborY="100000"/>
      <dgm:spPr/>
      <dgm:t>
        <a:bodyPr/>
        <a:lstStyle/>
        <a:p>
          <a:endParaRPr lang="ru-RU"/>
        </a:p>
      </dgm:t>
    </dgm:pt>
    <dgm:pt modelId="{E202E43E-11D3-4627-900A-BB1F0B8E9F16}" type="pres">
      <dgm:prSet presAssocID="{1C747F19-06CE-452F-9440-B09D5EAF69CA}" presName="vSp" presStyleCnt="0"/>
      <dgm:spPr/>
      <dgm:t>
        <a:bodyPr/>
        <a:lstStyle/>
        <a:p>
          <a:endParaRPr lang="ru-RU"/>
        </a:p>
      </dgm:t>
    </dgm:pt>
    <dgm:pt modelId="{56BCD749-7D20-475B-A44B-50FBF622F7F0}" type="pres">
      <dgm:prSet presAssocID="{9E7C482D-3BE3-4B40-BD77-F9605B1280FA}" presName="horFlow" presStyleCnt="0"/>
      <dgm:spPr/>
      <dgm:t>
        <a:bodyPr/>
        <a:lstStyle/>
        <a:p>
          <a:endParaRPr lang="ru-RU"/>
        </a:p>
      </dgm:t>
    </dgm:pt>
    <dgm:pt modelId="{BBC13E7C-0915-4E61-BD91-F74AD294D593}" type="pres">
      <dgm:prSet presAssocID="{9E7C482D-3BE3-4B40-BD77-F9605B1280FA}" presName="bigChev" presStyleLbl="node1" presStyleIdx="3" presStyleCnt="8" custScaleX="394605" custScaleY="53297" custLinFactNeighborX="409" custLinFactNeighborY="-34315"/>
      <dgm:spPr/>
      <dgm:t>
        <a:bodyPr/>
        <a:lstStyle/>
        <a:p>
          <a:endParaRPr lang="ru-RU"/>
        </a:p>
      </dgm:t>
    </dgm:pt>
    <dgm:pt modelId="{9AA9D0AD-C6E6-4A82-B9E6-9F92542DC02B}" type="pres">
      <dgm:prSet presAssocID="{9E7C482D-3BE3-4B40-BD77-F9605B1280FA}" presName="vSp" presStyleCnt="0"/>
      <dgm:spPr/>
      <dgm:t>
        <a:bodyPr/>
        <a:lstStyle/>
        <a:p>
          <a:endParaRPr lang="ru-RU"/>
        </a:p>
      </dgm:t>
    </dgm:pt>
    <dgm:pt modelId="{BB86D06D-0D35-4B65-B2FD-08AA24EDC1E3}" type="pres">
      <dgm:prSet presAssocID="{71FA48B4-8B81-4197-B562-EDA6BB98FCBA}" presName="horFlow" presStyleCnt="0"/>
      <dgm:spPr/>
      <dgm:t>
        <a:bodyPr/>
        <a:lstStyle/>
        <a:p>
          <a:endParaRPr lang="ru-RU"/>
        </a:p>
      </dgm:t>
    </dgm:pt>
    <dgm:pt modelId="{4CEAD1BA-E288-4C90-8600-F0184747DF5E}" type="pres">
      <dgm:prSet presAssocID="{71FA48B4-8B81-4197-B562-EDA6BB98FCBA}" presName="bigChev" presStyleLbl="node1" presStyleIdx="4" presStyleCnt="8" custScaleX="394605" custScaleY="50769" custLinFactY="-200000" custLinFactNeighborY="-206884"/>
      <dgm:spPr/>
      <dgm:t>
        <a:bodyPr/>
        <a:lstStyle/>
        <a:p>
          <a:endParaRPr lang="ru-RU"/>
        </a:p>
      </dgm:t>
    </dgm:pt>
    <dgm:pt modelId="{6834C080-D2CF-4DC7-AC4B-D8861CFAB97F}" type="pres">
      <dgm:prSet presAssocID="{71FA48B4-8B81-4197-B562-EDA6BB98FCBA}" presName="vSp" presStyleCnt="0"/>
      <dgm:spPr/>
      <dgm:t>
        <a:bodyPr/>
        <a:lstStyle/>
        <a:p>
          <a:endParaRPr lang="ru-RU"/>
        </a:p>
      </dgm:t>
    </dgm:pt>
    <dgm:pt modelId="{BC644252-29D5-4D1D-A52F-C6002E168801}" type="pres">
      <dgm:prSet presAssocID="{53D3122D-1FF7-40B2-B5E1-3CD326849274}" presName="horFlow" presStyleCnt="0"/>
      <dgm:spPr/>
      <dgm:t>
        <a:bodyPr/>
        <a:lstStyle/>
        <a:p>
          <a:endParaRPr lang="ru-RU"/>
        </a:p>
      </dgm:t>
    </dgm:pt>
    <dgm:pt modelId="{DCD151CC-A4E1-4E34-904D-6239C47FEC42}" type="pres">
      <dgm:prSet presAssocID="{53D3122D-1FF7-40B2-B5E1-3CD326849274}" presName="bigChev" presStyleLbl="node1" presStyleIdx="5" presStyleCnt="8" custScaleX="394605" custScaleY="49554" custLinFactY="-107920" custLinFactNeighborX="0" custLinFactNeighborY="-200000"/>
      <dgm:spPr/>
      <dgm:t>
        <a:bodyPr/>
        <a:lstStyle/>
        <a:p>
          <a:endParaRPr lang="ru-RU"/>
        </a:p>
      </dgm:t>
    </dgm:pt>
    <dgm:pt modelId="{CAAA1C3F-608F-4826-956B-F33C4C7629BA}" type="pres">
      <dgm:prSet presAssocID="{53D3122D-1FF7-40B2-B5E1-3CD326849274}" presName="vSp" presStyleCnt="0"/>
      <dgm:spPr/>
      <dgm:t>
        <a:bodyPr/>
        <a:lstStyle/>
        <a:p>
          <a:endParaRPr lang="ru-RU"/>
        </a:p>
      </dgm:t>
    </dgm:pt>
    <dgm:pt modelId="{FD270888-649B-4743-A95E-E79076B46766}" type="pres">
      <dgm:prSet presAssocID="{036CD50E-8666-4AE7-9341-A14738C0BDD0}" presName="horFlow" presStyleCnt="0"/>
      <dgm:spPr/>
      <dgm:t>
        <a:bodyPr/>
        <a:lstStyle/>
        <a:p>
          <a:endParaRPr lang="ru-RU"/>
        </a:p>
      </dgm:t>
    </dgm:pt>
    <dgm:pt modelId="{E466D0D3-1C26-407E-BDAC-DCADC2ACA6BD}" type="pres">
      <dgm:prSet presAssocID="{036CD50E-8666-4AE7-9341-A14738C0BDD0}" presName="bigChev" presStyleLbl="node1" presStyleIdx="6" presStyleCnt="8" custScaleX="394605" custScaleY="51288" custLinFactY="-101361" custLinFactNeighborX="819" custLinFactNeighborY="-200000"/>
      <dgm:spPr/>
      <dgm:t>
        <a:bodyPr/>
        <a:lstStyle/>
        <a:p>
          <a:endParaRPr lang="ru-RU"/>
        </a:p>
      </dgm:t>
    </dgm:pt>
    <dgm:pt modelId="{F3109EA6-D648-457B-96EA-7C876826A98D}" type="pres">
      <dgm:prSet presAssocID="{036CD50E-8666-4AE7-9341-A14738C0BDD0}" presName="vSp" presStyleCnt="0"/>
      <dgm:spPr/>
      <dgm:t>
        <a:bodyPr/>
        <a:lstStyle/>
        <a:p>
          <a:endParaRPr lang="ru-RU"/>
        </a:p>
      </dgm:t>
    </dgm:pt>
    <dgm:pt modelId="{5EE3783C-59DF-43D6-9ABC-DC11A29CFE61}" type="pres">
      <dgm:prSet presAssocID="{7C9ECA08-03BA-4F68-97B4-60DA8F5E2701}" presName="horFlow" presStyleCnt="0"/>
      <dgm:spPr/>
      <dgm:t>
        <a:bodyPr/>
        <a:lstStyle/>
        <a:p>
          <a:endParaRPr lang="ru-RU"/>
        </a:p>
      </dgm:t>
    </dgm:pt>
    <dgm:pt modelId="{7D52E5F8-4654-4B5C-9ACF-5C9CCACED8B2}" type="pres">
      <dgm:prSet presAssocID="{7C9ECA08-03BA-4F68-97B4-60DA8F5E2701}" presName="bigChev" presStyleLbl="node1" presStyleIdx="7" presStyleCnt="8" custScaleX="394605" custScaleY="143657" custLinFactNeighborY="18458"/>
      <dgm:spPr/>
      <dgm:t>
        <a:bodyPr/>
        <a:lstStyle/>
        <a:p>
          <a:endParaRPr lang="ru-RU"/>
        </a:p>
      </dgm:t>
    </dgm:pt>
  </dgm:ptLst>
  <dgm:cxnLst>
    <dgm:cxn modelId="{66C71DED-B918-4DC1-AD09-AB3CED318370}" srcId="{4677BA65-796B-4F30-B773-5522C12A877D}" destId="{B3666A93-5F48-4487-87D6-60EB1F76C175}" srcOrd="0" destOrd="0" parTransId="{44846931-FDAD-4E2F-AFA0-1BA757EEC0B9}" sibTransId="{1BE36B90-7B9D-4CE0-A3BC-9614EC156263}"/>
    <dgm:cxn modelId="{EC495EF9-6E7C-447B-96BD-FA67F92A1A38}" srcId="{4677BA65-796B-4F30-B773-5522C12A877D}" destId="{71FA48B4-8B81-4197-B562-EDA6BB98FCBA}" srcOrd="4" destOrd="0" parTransId="{826C8F10-A8B4-4BE2-8C62-3EAA0512DC61}" sibTransId="{6A1B6365-0FF5-4F15-8CCE-7196431FF75E}"/>
    <dgm:cxn modelId="{2C1F1A2C-459B-4592-A425-DFF51B65AF3A}" srcId="{4677BA65-796B-4F30-B773-5522C12A877D}" destId="{036CD50E-8666-4AE7-9341-A14738C0BDD0}" srcOrd="6" destOrd="0" parTransId="{39477E3B-ED2A-4689-B5EA-7622B5114D9A}" sibTransId="{4F9E5BA6-7C84-454A-9C3A-B5DB35E74CD9}"/>
    <dgm:cxn modelId="{DA07EE2B-7AE6-4AEB-85BB-24A5761E37F1}" srcId="{4677BA65-796B-4F30-B773-5522C12A877D}" destId="{1C747F19-06CE-452F-9440-B09D5EAF69CA}" srcOrd="2" destOrd="0" parTransId="{7A3F7224-71BD-4DC5-B7B7-D3C352ADCAFB}" sibTransId="{D5ACDC9D-F181-4257-833D-542C643D052C}"/>
    <dgm:cxn modelId="{EB0C6358-CE37-4FF8-BB00-1D73B935FF13}" type="presOf" srcId="{1C747F19-06CE-452F-9440-B09D5EAF69CA}" destId="{CCF326A7-4CA6-48D3-BC18-D6FAFA93AF35}" srcOrd="0" destOrd="0" presId="urn:microsoft.com/office/officeart/2005/8/layout/lProcess3"/>
    <dgm:cxn modelId="{4545B6C8-8F62-4ACE-9491-8E925F968DE8}" srcId="{4677BA65-796B-4F30-B773-5522C12A877D}" destId="{E4CB2C98-71F8-4C2E-A148-E2907185D2A3}" srcOrd="1" destOrd="0" parTransId="{FDB44070-E14D-414E-AEC3-20888764EBEA}" sibTransId="{E142D96D-0861-4DA8-9BED-B729DAE5B611}"/>
    <dgm:cxn modelId="{6CC7F2CC-4A6B-4C6E-A9A2-7F2F9AC2B2FF}" type="presOf" srcId="{71FA48B4-8B81-4197-B562-EDA6BB98FCBA}" destId="{4CEAD1BA-E288-4C90-8600-F0184747DF5E}" srcOrd="0" destOrd="0" presId="urn:microsoft.com/office/officeart/2005/8/layout/lProcess3"/>
    <dgm:cxn modelId="{5C943264-6A1C-440D-B860-CDB9B88C9E8D}" srcId="{4677BA65-796B-4F30-B773-5522C12A877D}" destId="{7C9ECA08-03BA-4F68-97B4-60DA8F5E2701}" srcOrd="7" destOrd="0" parTransId="{6399C2EB-7CA3-4B08-B47B-5C56492CE3CE}" sibTransId="{55341E17-3521-4FC9-A8FA-ADA95C08BA71}"/>
    <dgm:cxn modelId="{AB8A5E34-9C85-4DEE-A23B-CF3D39796112}" srcId="{4677BA65-796B-4F30-B773-5522C12A877D}" destId="{53D3122D-1FF7-40B2-B5E1-3CD326849274}" srcOrd="5" destOrd="0" parTransId="{F5E9ED4D-D369-4C7C-B094-D3B5C3428152}" sibTransId="{D639AAB0-6240-4E1A-8F1C-528F057E262B}"/>
    <dgm:cxn modelId="{0B4D3F07-E192-473F-BBBC-92B1EFA45E0E}" type="presOf" srcId="{B3666A93-5F48-4487-87D6-60EB1F76C175}" destId="{DBCF2123-941D-4033-AFD2-2A0A279EDA01}" srcOrd="0" destOrd="0" presId="urn:microsoft.com/office/officeart/2005/8/layout/lProcess3"/>
    <dgm:cxn modelId="{E644FB22-2155-4AB6-8938-A4C6AF9E84D7}" type="presOf" srcId="{53D3122D-1FF7-40B2-B5E1-3CD326849274}" destId="{DCD151CC-A4E1-4E34-904D-6239C47FEC42}" srcOrd="0" destOrd="0" presId="urn:microsoft.com/office/officeart/2005/8/layout/lProcess3"/>
    <dgm:cxn modelId="{42862436-6951-48E2-8D4E-7177790E871E}" type="presOf" srcId="{036CD50E-8666-4AE7-9341-A14738C0BDD0}" destId="{E466D0D3-1C26-407E-BDAC-DCADC2ACA6BD}" srcOrd="0" destOrd="0" presId="urn:microsoft.com/office/officeart/2005/8/layout/lProcess3"/>
    <dgm:cxn modelId="{1C2DA14A-1886-4337-8281-82FF75CADA50}" type="presOf" srcId="{9E7C482D-3BE3-4B40-BD77-F9605B1280FA}" destId="{BBC13E7C-0915-4E61-BD91-F74AD294D593}" srcOrd="0" destOrd="0" presId="urn:microsoft.com/office/officeart/2005/8/layout/lProcess3"/>
    <dgm:cxn modelId="{4ACDA759-23B2-413B-9730-FAAAEDB8B6DB}" type="presOf" srcId="{7C9ECA08-03BA-4F68-97B4-60DA8F5E2701}" destId="{7D52E5F8-4654-4B5C-9ACF-5C9CCACED8B2}" srcOrd="0" destOrd="0" presId="urn:microsoft.com/office/officeart/2005/8/layout/lProcess3"/>
    <dgm:cxn modelId="{F62620B2-98DB-49B7-8348-D8E9971D7AAA}" type="presOf" srcId="{E4CB2C98-71F8-4C2E-A148-E2907185D2A3}" destId="{0F0411E8-C0D8-4E14-AE1F-EC99F14FACE0}" srcOrd="0" destOrd="0" presId="urn:microsoft.com/office/officeart/2005/8/layout/lProcess3"/>
    <dgm:cxn modelId="{EA0BEE97-4C59-4733-9670-E4B59D39D45E}" type="presOf" srcId="{4677BA65-796B-4F30-B773-5522C12A877D}" destId="{DADA4D0B-D231-4E23-94FE-D11C5D91B5D4}" srcOrd="0" destOrd="0" presId="urn:microsoft.com/office/officeart/2005/8/layout/lProcess3"/>
    <dgm:cxn modelId="{46B62CCA-85AA-430C-ADF4-3AE0901861E4}" srcId="{4677BA65-796B-4F30-B773-5522C12A877D}" destId="{9E7C482D-3BE3-4B40-BD77-F9605B1280FA}" srcOrd="3" destOrd="0" parTransId="{18ABDB5C-2C52-431B-9481-65F880B3DD77}" sibTransId="{8031F439-CACD-4BCC-943B-3666021EAFF0}"/>
    <dgm:cxn modelId="{538DF55A-C72C-40AA-BEFE-8FA008084651}" type="presParOf" srcId="{DADA4D0B-D231-4E23-94FE-D11C5D91B5D4}" destId="{4DCEEE5E-28A3-4B32-8031-54793B1A0A8C}" srcOrd="0" destOrd="0" presId="urn:microsoft.com/office/officeart/2005/8/layout/lProcess3"/>
    <dgm:cxn modelId="{775FCCF6-1321-4D56-80BD-8580593DD4B8}" type="presParOf" srcId="{4DCEEE5E-28A3-4B32-8031-54793B1A0A8C}" destId="{DBCF2123-941D-4033-AFD2-2A0A279EDA01}" srcOrd="0" destOrd="0" presId="urn:microsoft.com/office/officeart/2005/8/layout/lProcess3"/>
    <dgm:cxn modelId="{1EDC1752-DCD3-43EA-B1BA-24716D54E197}" type="presParOf" srcId="{DADA4D0B-D231-4E23-94FE-D11C5D91B5D4}" destId="{BD2810E3-51D5-4352-98E0-5117BE389259}" srcOrd="1" destOrd="0" presId="urn:microsoft.com/office/officeart/2005/8/layout/lProcess3"/>
    <dgm:cxn modelId="{4F3C838C-59B5-47C7-B801-C7B43DE1FC5C}" type="presParOf" srcId="{DADA4D0B-D231-4E23-94FE-D11C5D91B5D4}" destId="{589B5521-E515-40BB-A358-0343B79F4E34}" srcOrd="2" destOrd="0" presId="urn:microsoft.com/office/officeart/2005/8/layout/lProcess3"/>
    <dgm:cxn modelId="{CE3C28D2-DAE0-4155-AF15-B0FBB7BFF3BB}" type="presParOf" srcId="{589B5521-E515-40BB-A358-0343B79F4E34}" destId="{0F0411E8-C0D8-4E14-AE1F-EC99F14FACE0}" srcOrd="0" destOrd="0" presId="urn:microsoft.com/office/officeart/2005/8/layout/lProcess3"/>
    <dgm:cxn modelId="{6A85B1D9-2C16-49CD-9021-850532E66129}" type="presParOf" srcId="{DADA4D0B-D231-4E23-94FE-D11C5D91B5D4}" destId="{917DE0AD-A9B5-4C4D-93BC-216CD841368F}" srcOrd="3" destOrd="0" presId="urn:microsoft.com/office/officeart/2005/8/layout/lProcess3"/>
    <dgm:cxn modelId="{ACE233B7-A20E-4D02-9C20-CEF954B62CFA}" type="presParOf" srcId="{DADA4D0B-D231-4E23-94FE-D11C5D91B5D4}" destId="{565F8405-FC9D-47D5-BE15-C23141B3B06C}" srcOrd="4" destOrd="0" presId="urn:microsoft.com/office/officeart/2005/8/layout/lProcess3"/>
    <dgm:cxn modelId="{395169D4-8D16-4A16-8EC9-F3536C546B68}" type="presParOf" srcId="{565F8405-FC9D-47D5-BE15-C23141B3B06C}" destId="{CCF326A7-4CA6-48D3-BC18-D6FAFA93AF35}" srcOrd="0" destOrd="0" presId="urn:microsoft.com/office/officeart/2005/8/layout/lProcess3"/>
    <dgm:cxn modelId="{D7AE856F-04D0-4190-872F-C2A4344286C0}" type="presParOf" srcId="{DADA4D0B-D231-4E23-94FE-D11C5D91B5D4}" destId="{E202E43E-11D3-4627-900A-BB1F0B8E9F16}" srcOrd="5" destOrd="0" presId="urn:microsoft.com/office/officeart/2005/8/layout/lProcess3"/>
    <dgm:cxn modelId="{42172FF9-CC0D-4E38-B939-C00A2DBD3313}" type="presParOf" srcId="{DADA4D0B-D231-4E23-94FE-D11C5D91B5D4}" destId="{56BCD749-7D20-475B-A44B-50FBF622F7F0}" srcOrd="6" destOrd="0" presId="urn:microsoft.com/office/officeart/2005/8/layout/lProcess3"/>
    <dgm:cxn modelId="{EB6DBE24-D3AA-40DE-9C3D-7ED0FDCCD55A}" type="presParOf" srcId="{56BCD749-7D20-475B-A44B-50FBF622F7F0}" destId="{BBC13E7C-0915-4E61-BD91-F74AD294D593}" srcOrd="0" destOrd="0" presId="urn:microsoft.com/office/officeart/2005/8/layout/lProcess3"/>
    <dgm:cxn modelId="{E60DB2F7-4785-43C0-95B3-9D22274CF90F}" type="presParOf" srcId="{DADA4D0B-D231-4E23-94FE-D11C5D91B5D4}" destId="{9AA9D0AD-C6E6-4A82-B9E6-9F92542DC02B}" srcOrd="7" destOrd="0" presId="urn:microsoft.com/office/officeart/2005/8/layout/lProcess3"/>
    <dgm:cxn modelId="{3CF646DE-0EDB-40C7-AA24-891AE45D2AD0}" type="presParOf" srcId="{DADA4D0B-D231-4E23-94FE-D11C5D91B5D4}" destId="{BB86D06D-0D35-4B65-B2FD-08AA24EDC1E3}" srcOrd="8" destOrd="0" presId="urn:microsoft.com/office/officeart/2005/8/layout/lProcess3"/>
    <dgm:cxn modelId="{9BBC108A-91E1-424D-8636-62A680DE8FA5}" type="presParOf" srcId="{BB86D06D-0D35-4B65-B2FD-08AA24EDC1E3}" destId="{4CEAD1BA-E288-4C90-8600-F0184747DF5E}" srcOrd="0" destOrd="0" presId="urn:microsoft.com/office/officeart/2005/8/layout/lProcess3"/>
    <dgm:cxn modelId="{C7D4BE93-B769-4DFB-A4DF-543757C50925}" type="presParOf" srcId="{DADA4D0B-D231-4E23-94FE-D11C5D91B5D4}" destId="{6834C080-D2CF-4DC7-AC4B-D8861CFAB97F}" srcOrd="9" destOrd="0" presId="urn:microsoft.com/office/officeart/2005/8/layout/lProcess3"/>
    <dgm:cxn modelId="{16156D14-FB9E-42C4-A4DF-37AA975A7FAA}" type="presParOf" srcId="{DADA4D0B-D231-4E23-94FE-D11C5D91B5D4}" destId="{BC644252-29D5-4D1D-A52F-C6002E168801}" srcOrd="10" destOrd="0" presId="urn:microsoft.com/office/officeart/2005/8/layout/lProcess3"/>
    <dgm:cxn modelId="{7171EBFC-AE18-4148-BEF8-D5683E38AA80}" type="presParOf" srcId="{BC644252-29D5-4D1D-A52F-C6002E168801}" destId="{DCD151CC-A4E1-4E34-904D-6239C47FEC42}" srcOrd="0" destOrd="0" presId="urn:microsoft.com/office/officeart/2005/8/layout/lProcess3"/>
    <dgm:cxn modelId="{8B62FEBE-33B9-4800-AF28-7522B45DA560}" type="presParOf" srcId="{DADA4D0B-D231-4E23-94FE-D11C5D91B5D4}" destId="{CAAA1C3F-608F-4826-956B-F33C4C7629BA}" srcOrd="11" destOrd="0" presId="urn:microsoft.com/office/officeart/2005/8/layout/lProcess3"/>
    <dgm:cxn modelId="{70DDBBCA-F95F-44BD-9F73-150542A04614}" type="presParOf" srcId="{DADA4D0B-D231-4E23-94FE-D11C5D91B5D4}" destId="{FD270888-649B-4743-A95E-E79076B46766}" srcOrd="12" destOrd="0" presId="urn:microsoft.com/office/officeart/2005/8/layout/lProcess3"/>
    <dgm:cxn modelId="{932D235C-2323-4D43-9186-4798FB9A22F5}" type="presParOf" srcId="{FD270888-649B-4743-A95E-E79076B46766}" destId="{E466D0D3-1C26-407E-BDAC-DCADC2ACA6BD}" srcOrd="0" destOrd="0" presId="urn:microsoft.com/office/officeart/2005/8/layout/lProcess3"/>
    <dgm:cxn modelId="{A71D614D-565E-436A-A9B9-9A47C81E548E}" type="presParOf" srcId="{DADA4D0B-D231-4E23-94FE-D11C5D91B5D4}" destId="{F3109EA6-D648-457B-96EA-7C876826A98D}" srcOrd="13" destOrd="0" presId="urn:microsoft.com/office/officeart/2005/8/layout/lProcess3"/>
    <dgm:cxn modelId="{9EAFF49F-2C68-4826-A075-2A8CB46C7A91}" type="presParOf" srcId="{DADA4D0B-D231-4E23-94FE-D11C5D91B5D4}" destId="{5EE3783C-59DF-43D6-9ABC-DC11A29CFE61}" srcOrd="14" destOrd="0" presId="urn:microsoft.com/office/officeart/2005/8/layout/lProcess3"/>
    <dgm:cxn modelId="{D08BCA91-B652-41F9-AD67-3FC6AAB5314E}" type="presParOf" srcId="{5EE3783C-59DF-43D6-9ABC-DC11A29CFE61}" destId="{7D52E5F8-4654-4B5C-9ACF-5C9CCACED8B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6198E0-C531-4353-A1FF-99C92DB40546}">
      <dsp:nvSpPr>
        <dsp:cNvPr id="0" name=""/>
        <dsp:cNvSpPr/>
      </dsp:nvSpPr>
      <dsp:spPr>
        <a:xfrm>
          <a:off x="0" y="0"/>
          <a:ext cx="8127999" cy="19449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Всего в 2018 году сельскохозяйственные предприятия района получили </a:t>
          </a:r>
          <a:r>
            <a:rPr lang="ru-RU" sz="2800" b="1" i="1" u="sng" kern="1200" dirty="0" smtClean="0"/>
            <a:t>более 60 миллионов  </a:t>
          </a:r>
          <a:r>
            <a:rPr lang="ru-RU" sz="2800" b="1" i="1" kern="1200" dirty="0" smtClean="0"/>
            <a:t>рублей различных субсидий и дотаций</a:t>
          </a:r>
          <a:endParaRPr lang="ru-RU" sz="2800" kern="1200" dirty="0"/>
        </a:p>
      </dsp:txBody>
      <dsp:txXfrm>
        <a:off x="0" y="0"/>
        <a:ext cx="8127999" cy="194491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F326A7-4CA6-48D3-BC18-D6FAFA93AF35}">
      <dsp:nvSpPr>
        <dsp:cNvPr id="0" name=""/>
        <dsp:cNvSpPr/>
      </dsp:nvSpPr>
      <dsp:spPr>
        <a:xfrm>
          <a:off x="0" y="238125"/>
          <a:ext cx="7721599" cy="207471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Товарооборот розничных торговых предприятий составил </a:t>
          </a:r>
          <a:r>
            <a:rPr lang="ru-RU" sz="2000" b="1" u="sng" kern="1200" dirty="0" smtClean="0">
              <a:solidFill>
                <a:schemeClr val="tx1"/>
              </a:solidFill>
            </a:rPr>
            <a:t>2,3 миллиарда </a:t>
          </a:r>
          <a:r>
            <a:rPr lang="ru-RU" sz="2000" b="1" kern="1200" dirty="0" smtClean="0">
              <a:solidFill>
                <a:schemeClr val="tx1"/>
              </a:solidFill>
            </a:rPr>
            <a:t>рублей, что составляет </a:t>
          </a:r>
          <a:r>
            <a:rPr lang="ru-RU" sz="2000" b="1" u="sng" kern="1200" dirty="0" smtClean="0">
              <a:solidFill>
                <a:schemeClr val="tx1"/>
              </a:solidFill>
            </a:rPr>
            <a:t>101,2 %</a:t>
          </a:r>
          <a:r>
            <a:rPr lang="ru-RU" sz="2000" b="1" kern="1200" dirty="0" smtClean="0">
              <a:solidFill>
                <a:schemeClr val="tx1"/>
              </a:solidFill>
            </a:rPr>
            <a:t> к уровню прошлого года </a:t>
          </a:r>
        </a:p>
      </dsp:txBody>
      <dsp:txXfrm>
        <a:off x="0" y="238125"/>
        <a:ext cx="7721599" cy="2074716"/>
      </dsp:txXfrm>
    </dsp:sp>
    <dsp:sp modelId="{BBC13E7C-0915-4E61-BD91-F74AD294D593}">
      <dsp:nvSpPr>
        <dsp:cNvPr id="0" name=""/>
        <dsp:cNvSpPr/>
      </dsp:nvSpPr>
      <dsp:spPr>
        <a:xfrm>
          <a:off x="0" y="2622304"/>
          <a:ext cx="7721599" cy="1814689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 текущем году на территории района было открыто </a:t>
          </a:r>
          <a:r>
            <a:rPr lang="ru-RU" sz="2000" b="1" u="sng" kern="1200" dirty="0" smtClean="0">
              <a:solidFill>
                <a:schemeClr val="tx1"/>
              </a:solidFill>
            </a:rPr>
            <a:t>10 магазинов </a:t>
          </a:r>
          <a:r>
            <a:rPr lang="ru-RU" sz="2000" b="1" kern="1200" dirty="0" smtClean="0">
              <a:solidFill>
                <a:schemeClr val="tx1"/>
              </a:solidFill>
            </a:rPr>
            <a:t>мелкорозничной торговли и </a:t>
          </a:r>
          <a:r>
            <a:rPr lang="ru-RU" sz="2000" b="1" u="sng" kern="1200" dirty="0" smtClean="0">
              <a:solidFill>
                <a:schemeClr val="tx1"/>
              </a:solidFill>
            </a:rPr>
            <a:t>2 магазина </a:t>
          </a:r>
          <a:r>
            <a:rPr lang="ru-RU" sz="2000" b="1" kern="1200" dirty="0" smtClean="0">
              <a:solidFill>
                <a:schemeClr val="tx1"/>
              </a:solidFill>
            </a:rPr>
            <a:t>крупного сетевого </a:t>
          </a:r>
          <a:r>
            <a:rPr lang="ru-RU" sz="2000" b="1" kern="1200" dirty="0" err="1" smtClean="0">
              <a:solidFill>
                <a:schemeClr val="tx1"/>
              </a:solidFill>
            </a:rPr>
            <a:t>ретейла</a:t>
          </a:r>
          <a:endParaRPr lang="ru-RU" sz="2000" b="1" kern="1200" dirty="0" smtClean="0">
            <a:solidFill>
              <a:schemeClr val="tx1"/>
            </a:solidFill>
          </a:endParaRPr>
        </a:p>
      </dsp:txBody>
      <dsp:txXfrm>
        <a:off x="0" y="2622304"/>
        <a:ext cx="7721599" cy="1814689"/>
      </dsp:txXfrm>
    </dsp:sp>
    <dsp:sp modelId="{7D52E5F8-4654-4B5C-9ACF-5C9CCACED8B2}">
      <dsp:nvSpPr>
        <dsp:cNvPr id="0" name=""/>
        <dsp:cNvSpPr/>
      </dsp:nvSpPr>
      <dsp:spPr>
        <a:xfrm>
          <a:off x="0" y="4809583"/>
          <a:ext cx="7721599" cy="1838868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Всего за 2018 год в сфере торговли создано 26 рабочих мест</a:t>
          </a:r>
        </a:p>
      </dsp:txBody>
      <dsp:txXfrm>
        <a:off x="0" y="4809583"/>
        <a:ext cx="7721599" cy="183886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CF2123-941D-4033-AFD2-2A0A279EDA01}">
      <dsp:nvSpPr>
        <dsp:cNvPr id="0" name=""/>
        <dsp:cNvSpPr/>
      </dsp:nvSpPr>
      <dsp:spPr>
        <a:xfrm>
          <a:off x="0" y="4160208"/>
          <a:ext cx="9182072" cy="518070"/>
        </a:xfrm>
        <a:prstGeom prst="chevr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3 детям-сиротам предоставлены благоустроенные квартиры</a:t>
          </a:r>
        </a:p>
      </dsp:txBody>
      <dsp:txXfrm>
        <a:off x="0" y="4160208"/>
        <a:ext cx="9182072" cy="518070"/>
      </dsp:txXfrm>
    </dsp:sp>
    <dsp:sp modelId="{0F0411E8-C0D8-4E14-AE1F-EC99F14FACE0}">
      <dsp:nvSpPr>
        <dsp:cNvPr id="0" name=""/>
        <dsp:cNvSpPr/>
      </dsp:nvSpPr>
      <dsp:spPr>
        <a:xfrm>
          <a:off x="0" y="3396044"/>
          <a:ext cx="9182072" cy="573097"/>
        </a:xfrm>
        <a:prstGeom prst="chevron">
          <a:avLst/>
        </a:prstGeom>
        <a:solidFill>
          <a:schemeClr val="accent2">
            <a:shade val="50000"/>
            <a:hueOff val="-147794"/>
            <a:satOff val="1946"/>
            <a:lumOff val="116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3 семьи получили свидетельства по программе «Обеспечение жильем молодых семей» </a:t>
          </a:r>
        </a:p>
      </dsp:txBody>
      <dsp:txXfrm>
        <a:off x="0" y="3396044"/>
        <a:ext cx="9182072" cy="573097"/>
      </dsp:txXfrm>
    </dsp:sp>
    <dsp:sp modelId="{CCF326A7-4CA6-48D3-BC18-D6FAFA93AF35}">
      <dsp:nvSpPr>
        <dsp:cNvPr id="0" name=""/>
        <dsp:cNvSpPr/>
      </dsp:nvSpPr>
      <dsp:spPr>
        <a:xfrm>
          <a:off x="0" y="2632866"/>
          <a:ext cx="9182072" cy="550089"/>
        </a:xfrm>
        <a:prstGeom prst="chevron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8 семей - получили свидетельства о праве на получение социальных выплат на приобретение и строительство жилья в рамках реализации подпрограммы «Устойчивое развитие сельских территорий»</a:t>
          </a:r>
        </a:p>
      </dsp:txBody>
      <dsp:txXfrm>
        <a:off x="0" y="2632866"/>
        <a:ext cx="9182072" cy="550089"/>
      </dsp:txXfrm>
    </dsp:sp>
    <dsp:sp modelId="{BBC13E7C-0915-4E61-BD91-F74AD294D593}">
      <dsp:nvSpPr>
        <dsp:cNvPr id="0" name=""/>
        <dsp:cNvSpPr/>
      </dsp:nvSpPr>
      <dsp:spPr>
        <a:xfrm>
          <a:off x="0" y="1942893"/>
          <a:ext cx="9182072" cy="496067"/>
        </a:xfrm>
        <a:prstGeom prst="chevron">
          <a:avLst/>
        </a:prstGeom>
        <a:solidFill>
          <a:schemeClr val="accent2">
            <a:shade val="50000"/>
            <a:hueOff val="-443381"/>
            <a:satOff val="5837"/>
            <a:lumOff val="3496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2 врачам Лотошинской ЦРБ предоставлены ежемесячные компенсации за аренду жилья за счет средств бюджета Лотошинского муниципального района</a:t>
          </a:r>
        </a:p>
      </dsp:txBody>
      <dsp:txXfrm>
        <a:off x="0" y="1942893"/>
        <a:ext cx="9182072" cy="496067"/>
      </dsp:txXfrm>
    </dsp:sp>
    <dsp:sp modelId="{4CEAD1BA-E288-4C90-8600-F0184747DF5E}">
      <dsp:nvSpPr>
        <dsp:cNvPr id="0" name=""/>
        <dsp:cNvSpPr/>
      </dsp:nvSpPr>
      <dsp:spPr>
        <a:xfrm>
          <a:off x="0" y="0"/>
          <a:ext cx="9182072" cy="472538"/>
        </a:xfrm>
        <a:prstGeom prst="chevron">
          <a:avLst/>
        </a:prstGeom>
        <a:solidFill>
          <a:schemeClr val="accent2">
            <a:shade val="50000"/>
            <a:hueOff val="-591174"/>
            <a:satOff val="7783"/>
            <a:lumOff val="466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2 многодетным семьям, утратившим жилье в результате пожара предоставлены благоустроенные квартиры</a:t>
          </a:r>
        </a:p>
      </dsp:txBody>
      <dsp:txXfrm>
        <a:off x="0" y="0"/>
        <a:ext cx="9182072" cy="472538"/>
      </dsp:txXfrm>
    </dsp:sp>
    <dsp:sp modelId="{DCD151CC-A4E1-4E34-904D-6239C47FEC42}">
      <dsp:nvSpPr>
        <dsp:cNvPr id="0" name=""/>
        <dsp:cNvSpPr/>
      </dsp:nvSpPr>
      <dsp:spPr>
        <a:xfrm>
          <a:off x="0" y="625504"/>
          <a:ext cx="9182072" cy="461229"/>
        </a:xfrm>
        <a:prstGeom prst="chevron">
          <a:avLst/>
        </a:prstGeom>
        <a:solidFill>
          <a:schemeClr val="accent2">
            <a:shade val="50000"/>
            <a:hueOff val="-443381"/>
            <a:satOff val="5837"/>
            <a:lumOff val="3496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3 семьям предоставлено служебное жилье, в том числе 2 врачам Лотошинской ЦРБ</a:t>
          </a:r>
          <a:endParaRPr lang="ru-RU" sz="1500" kern="1200" dirty="0">
            <a:solidFill>
              <a:schemeClr val="bg2">
                <a:lumMod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25504"/>
        <a:ext cx="9182072" cy="461229"/>
      </dsp:txXfrm>
    </dsp:sp>
    <dsp:sp modelId="{E466D0D3-1C26-407E-BDAC-DCADC2ACA6BD}">
      <dsp:nvSpPr>
        <dsp:cNvPr id="0" name=""/>
        <dsp:cNvSpPr/>
      </dsp:nvSpPr>
      <dsp:spPr>
        <a:xfrm>
          <a:off x="0" y="1278088"/>
          <a:ext cx="9182072" cy="477368"/>
        </a:xfrm>
        <a:prstGeom prst="chevron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4 семьям предоставлено жилье по договору коммерческого найма</a:t>
          </a:r>
          <a:endParaRPr lang="ru-RU" sz="1500" kern="1200" dirty="0">
            <a:solidFill>
              <a:schemeClr val="bg2">
                <a:lumMod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78088"/>
        <a:ext cx="9182072" cy="477368"/>
      </dsp:txXfrm>
    </dsp:sp>
    <dsp:sp modelId="{7D52E5F8-4654-4B5C-9ACF-5C9CCACED8B2}">
      <dsp:nvSpPr>
        <dsp:cNvPr id="0" name=""/>
        <dsp:cNvSpPr/>
      </dsp:nvSpPr>
      <dsp:spPr>
        <a:xfrm>
          <a:off x="0" y="4862514"/>
          <a:ext cx="9182072" cy="1337103"/>
        </a:xfrm>
        <a:prstGeom prst="chevron">
          <a:avLst/>
        </a:prstGeom>
        <a:solidFill>
          <a:schemeClr val="accent2">
            <a:shade val="50000"/>
            <a:hueOff val="-147794"/>
            <a:satOff val="1946"/>
            <a:lumOff val="116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За 2018 год поставлено на учет 12 </a:t>
          </a:r>
          <a:r>
            <a:rPr lang="ru-RU" sz="1500" b="1" kern="1200" dirty="0" smtClean="0">
              <a:solidFill>
                <a:schemeClr val="bg2">
                  <a:lumMod val="25000"/>
                </a:schemeClr>
              </a:solidFill>
            </a:rPr>
            <a:t>многодетных семей </a:t>
          </a:r>
          <a:r>
            <a:rPr lang="ru-RU" sz="1500" kern="1200" dirty="0" smtClean="0">
              <a:solidFill>
                <a:schemeClr val="bg2">
                  <a:lumMod val="25000"/>
                </a:schemeClr>
              </a:solidFill>
            </a:rPr>
            <a:t>на предоставление земельных участков, 8-ми семьям земельные участки предоставлены. Обеспеченность многодетных семей земельными участками   составляет 97,0%. Всего с момента вступления в силу закона предоставлено более 130 земельных участков многодетным семьям.</a:t>
          </a:r>
        </a:p>
      </dsp:txBody>
      <dsp:txXfrm>
        <a:off x="0" y="4862514"/>
        <a:ext cx="9182072" cy="133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E00070-B45F-4BA7-BC87-577E0AF1D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5713DC2-FBAB-4B4F-99A8-CC93CD0F5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643345-EBC5-4170-A4BB-85C8AC58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8570AE-6223-413D-B6EF-F31AD05F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F52021-1372-4746-AE49-EFBC4AC0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262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8FC4D7-A045-4FF7-9E82-AAB4E4E3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E5051DB-248F-443B-823A-59022E2BB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68DFAA-7C3E-4A3F-B5D3-DAD3E1236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360F4C-525D-4D51-AEE2-523198305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4669D5-47A8-4C72-95F6-18930B44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321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CBBD64C-E7C0-4E0F-A7CD-045F1AE75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ECC56E6-22F5-4240-A245-42F25D5C3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E2D9874-E5F1-47E9-8FC4-AD954164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BA65B9-6245-403C-952D-0E42682EC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6ED5A6-4380-47C1-9C06-4DBCBC53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633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3489DA-2893-4C25-8923-14224086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A8AE034-4399-405F-88AF-9A3FA2B6E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030D2EB-F54E-4C82-AF0F-1E0937AD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B5FEBD-A62C-4A6B-A036-6524FAD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6B6E66E-AC64-495A-854C-6521C4A1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336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998586-FEA6-4AD8-9987-28DA7217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3DEAF82-0E30-4B3A-9AF4-C9DA7DFD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2CFA352-D861-48A7-8F85-0087D6C8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6ED83B-7A87-4015-9498-C8908672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4D6E44-9571-471D-9C5C-97831EE4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424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4F9702-3814-43F3-911B-09F251AF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29379C-17A9-4506-8A40-E3C22451B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E8E00C7-6110-4C7E-AD1E-4A7BE0016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8362E3C-4313-4CBA-BEC1-AA47C8F4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62084A3-FC9C-4AE9-A6EA-7D581D75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05240ED-8DA3-4B2F-96B4-C1375068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71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416033-8C9B-405F-A469-1DF7B189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EB712B8-7D49-47B8-B439-C90991189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A2D8409-C8E8-47EA-877C-71B56CE4E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98B9BD9-D3E0-402B-83B2-AA58C10EF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6433668-28FB-4594-80B9-A8B7E1997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F451AF5-38F7-4E80-9CAB-A2FAA933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B50F631-3159-442B-893B-1D096932D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47369B7-F824-43C9-B286-E599DA6A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02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2D8362-ADE8-466E-9C30-672438BE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A60B05A-A408-43E9-9614-EE932DFE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E813DC-EC21-437C-A584-4CA2C293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F103B7E-9052-4D78-8528-380F5D12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368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CA7326F-8C26-443E-9FB6-762F588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7256063-B6BF-4D41-BE92-950AF6C7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DD7BC97-0A4E-4A6A-8ADA-85BA0A71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295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133F93-6C26-42DA-A4FA-3F64B3D0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EC9FED-E41B-462B-8E5F-7724FDB96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808D9C2-19D4-4836-A4F8-DD4896AA2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31860EB-9818-471F-AA58-0276069D5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4C01977-DEFD-4E9B-82F0-8E08F28C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919636F-B159-4982-B364-85B97A5C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032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FF1AD9-B4B4-4799-BA1E-38EF36D2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E97BB3D-2486-4DE2-8ACA-A19114927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683D0FE-1D71-43B3-94F6-B3E5AF074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D16CAE8-35AA-44E7-AA37-06EFD1CB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2DC033B-6458-460A-BD3E-52024176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00F1037-D961-424B-971A-E1AA0B20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140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0CD7D8-384A-4870-8151-89712D66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24FF9C5-5B3C-4517-9E6B-3C1776565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EFE1C9-2A5D-47FA-8D4F-1DF6A96C0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33D4A-CAD3-44C2-AE8D-F5906684550C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00D35C9-ADF6-4807-8915-EB250D4B2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835BB1-BFEB-4687-9041-2C0A0D6A3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FAF3-B429-4580-A0E2-B0D02E2975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588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17.png"/><Relationship Id="rId4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8.xml"/><Relationship Id="rId7" Type="http://schemas.openxmlformats.org/officeDocument/2006/relationships/image" Target="../media/image1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igina\Downloads\Лотоши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0005"/>
            <a:ext cx="12192000" cy="81442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47" y="18918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Black" pitchFamily="34" charset="0"/>
              </a:rPr>
              <a:t>ИТОГИ СОЦИАЛЬНО-ЭКОНОМИЧЕСКОГО РАЗВИТИЯ ЛОТОШИНСКОГО МУНИЦИПАЛЬНОГО РАЙОНА ЗА 2018 ГОД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8000" y="89700"/>
            <a:ext cx="11059885" cy="6681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5" y="3236687"/>
            <a:ext cx="8740575" cy="3207656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defRPr/>
            </a:pPr>
            <a:r>
              <a:rPr lang="ru-RU" sz="3600" b="1" i="1" dirty="0" smtClean="0">
                <a:solidFill>
                  <a:schemeClr val="bg1"/>
                </a:solidFill>
              </a:rPr>
              <a:t>Всего за период с 2013 по 2018 год сельскохозяйственными предприятиями района введено в оборот </a:t>
            </a:r>
            <a:r>
              <a:rPr lang="ru-RU" sz="4600" b="1" i="1" u="sng" dirty="0" smtClean="0">
                <a:solidFill>
                  <a:schemeClr val="bg1"/>
                </a:solidFill>
              </a:rPr>
              <a:t>13384 га </a:t>
            </a:r>
            <a:r>
              <a:rPr lang="ru-RU" sz="3600" b="1" i="1" dirty="0" err="1" smtClean="0">
                <a:solidFill>
                  <a:schemeClr val="bg1"/>
                </a:solidFill>
              </a:rPr>
              <a:t>старопахатных</a:t>
            </a:r>
            <a:r>
              <a:rPr lang="ru-RU" sz="3600" b="1" i="1" dirty="0" smtClean="0">
                <a:solidFill>
                  <a:schemeClr val="bg1"/>
                </a:solidFill>
              </a:rPr>
              <a:t> земель</a:t>
            </a:r>
          </a:p>
          <a:p>
            <a:pPr algn="ctr" eaLnBrk="1" fontAlgn="auto" hangingPunct="1">
              <a:defRPr/>
            </a:pPr>
            <a:endParaRPr lang="ru-RU" sz="3600" b="1" i="1" dirty="0" smtClean="0">
              <a:solidFill>
                <a:schemeClr val="bg1"/>
              </a:solidFill>
            </a:endParaRPr>
          </a:p>
          <a:p>
            <a:pPr algn="ctr" eaLnBrk="1" fontAlgn="auto" hangingPunct="1">
              <a:defRPr/>
            </a:pPr>
            <a:r>
              <a:rPr lang="ru-RU" sz="3600" b="1" i="1" dirty="0" smtClean="0">
                <a:solidFill>
                  <a:schemeClr val="bg1"/>
                </a:solidFill>
              </a:rPr>
              <a:t>По сведениям на 2019 год предприятием «</a:t>
            </a:r>
            <a:r>
              <a:rPr lang="ru-RU" sz="3600" b="1" i="1" dirty="0" err="1" smtClean="0">
                <a:solidFill>
                  <a:schemeClr val="bg1"/>
                </a:solidFill>
              </a:rPr>
              <a:t>РусМолоко</a:t>
            </a:r>
            <a:r>
              <a:rPr lang="ru-RU" sz="3600" b="1" i="1" dirty="0" smtClean="0">
                <a:solidFill>
                  <a:schemeClr val="bg1"/>
                </a:solidFill>
              </a:rPr>
              <a:t>» из оборота будет выведено порядка </a:t>
            </a:r>
            <a:r>
              <a:rPr lang="ru-RU" sz="4600" b="1" i="1" u="sng" dirty="0" smtClean="0">
                <a:solidFill>
                  <a:schemeClr val="bg1"/>
                </a:solidFill>
              </a:rPr>
              <a:t>3000 га </a:t>
            </a:r>
            <a:r>
              <a:rPr lang="ru-RU" sz="3600" b="1" i="1" dirty="0" smtClean="0">
                <a:solidFill>
                  <a:schemeClr val="bg1"/>
                </a:solidFill>
              </a:rPr>
              <a:t>площадей, засеянных зерновыми культурами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547" y="957943"/>
            <a:ext cx="3190454" cy="499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igina\Downloads\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514" y="0"/>
            <a:ext cx="10287001" cy="6858000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1901372" y="261257"/>
          <a:ext cx="8128000" cy="4586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2159" y="458766"/>
            <a:ext cx="9048813" cy="1714512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	</a:t>
            </a:r>
            <a:r>
              <a:rPr lang="ru-RU" sz="2400" b="1" dirty="0" smtClean="0"/>
              <a:t>Объем инвестиций за счет всех источников финансирования, вложенных в экономику и социальную сферу района за 2018 год, составил </a:t>
            </a:r>
            <a:r>
              <a:rPr lang="ru-RU" sz="2400" b="1" u="sng" dirty="0" smtClean="0"/>
              <a:t>1.2 млрд. рублей</a:t>
            </a:r>
            <a:r>
              <a:rPr lang="ru-RU" sz="2400" b="1" dirty="0" smtClean="0"/>
              <a:t>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2297" y="2610754"/>
            <a:ext cx="5143536" cy="1643074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/>
              <a:t>66,7 %</a:t>
            </a:r>
            <a:r>
              <a:rPr lang="ru-RU" sz="2400" b="1" dirty="0" smtClean="0"/>
              <a:t> израсходовано в сфере индивидуального жилищного строительства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24715" y="4811950"/>
            <a:ext cx="4826027" cy="1357322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Введено около </a:t>
            </a:r>
            <a:r>
              <a:rPr lang="ru-RU" sz="2400" b="1" u="sng" dirty="0" smtClean="0"/>
              <a:t>17 тыс. кв. </a:t>
            </a:r>
            <a:r>
              <a:rPr lang="ru-RU" sz="2400" b="1" dirty="0" smtClean="0"/>
              <a:t>метров индивидуальных жилых домов</a:t>
            </a:r>
            <a:endParaRPr lang="ru-RU" sz="2400" b="1" dirty="0"/>
          </a:p>
        </p:txBody>
      </p:sp>
      <p:pic>
        <p:nvPicPr>
          <p:cNvPr id="12" name="Рисунок 11" descr="скачанные файл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5053" y="2481943"/>
            <a:ext cx="5007984" cy="2232941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nigina\Downloads\elitefon.ru-12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122" name="Picture 2" descr="C:\Users\anigina\Downloads\IMG_9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424" y="296409"/>
            <a:ext cx="5863739" cy="3912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anigina\Downloads\168067891_456242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4542" y="1684111"/>
            <a:ext cx="5882519" cy="4411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C:\Users\anigina\Downloads\Ga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6304" y="3831771"/>
            <a:ext cx="3688896" cy="2761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nigina\Downloads\elitefon.ru-12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146" name="Picture 2" descr="C:\Users\anigina\Downloads\IMG_9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8152" y="58056"/>
            <a:ext cx="10012362" cy="6670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08007" y="0"/>
            <a:ext cx="326090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384087" y="365637"/>
            <a:ext cx="383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ПРОМЫШЛЕННОЕ ПРОИЗВОДСТВО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418070" y="132602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98131" y="1277416"/>
            <a:ext cx="29883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предприятии </a:t>
            </a:r>
            <a:r>
              <a:rPr lang="ru-RU" sz="2000" b="1" dirty="0" smtClean="0"/>
              <a:t>«Платформа» </a:t>
            </a:r>
            <a:r>
              <a:rPr lang="ru-RU" sz="2000" dirty="0" smtClean="0"/>
              <a:t>расширен действующий цех по производству мягких контейнеров на </a:t>
            </a:r>
            <a:r>
              <a:rPr lang="ru-RU" sz="2000" b="1" u="sng" dirty="0" smtClean="0"/>
              <a:t>20 рабочих  мест, </a:t>
            </a:r>
            <a:r>
              <a:rPr lang="ru-RU" sz="2000" dirty="0" smtClean="0"/>
              <a:t> увеличение производства составило </a:t>
            </a:r>
            <a:r>
              <a:rPr lang="ru-RU" sz="2000" b="1" u="sng" dirty="0" smtClean="0"/>
              <a:t>111,4 %</a:t>
            </a:r>
            <a:r>
              <a:rPr lang="ru-RU" sz="2000" dirty="0" smtClean="0"/>
              <a:t>.</a:t>
            </a:r>
          </a:p>
          <a:p>
            <a:pPr fontAlgn="base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nigina\Downloads\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7496" y="191861"/>
            <a:ext cx="4703989" cy="3135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anigina\Downloads\6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849" y="3704772"/>
            <a:ext cx="4211637" cy="2807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Users\anigina\Downloads\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6625" y="897392"/>
            <a:ext cx="4064857" cy="4748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6074" y="965360"/>
            <a:ext cx="2988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Производство хлеба и хлебобулочных изделий в натуральном выражении </a:t>
            </a:r>
          </a:p>
          <a:p>
            <a:r>
              <a:rPr lang="ru-RU" sz="2400" dirty="0" smtClean="0"/>
              <a:t>возросло на </a:t>
            </a:r>
            <a:r>
              <a:rPr lang="ru-RU" sz="2400" b="1" u="sng" dirty="0" smtClean="0"/>
              <a:t>2,9%.</a:t>
            </a:r>
          </a:p>
        </p:txBody>
      </p:sp>
      <p:pic>
        <p:nvPicPr>
          <p:cNvPr id="3074" name="Picture 2" descr="C:\Users\anigina\Downloads\Baked-Bread-PNG-Free-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7658" y="3621314"/>
            <a:ext cx="5106078" cy="3236686"/>
          </a:xfrm>
          <a:prstGeom prst="rect">
            <a:avLst/>
          </a:prstGeom>
          <a:noFill/>
        </p:spPr>
      </p:pic>
      <p:pic>
        <p:nvPicPr>
          <p:cNvPr id="3075" name="Picture 3" descr="C:\Users\anigina\Downloads\Arrow-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1939">
            <a:off x="-121880" y="4055273"/>
            <a:ext cx="3410529" cy="2159618"/>
          </a:xfrm>
          <a:prstGeom prst="rect">
            <a:avLst/>
          </a:prstGeom>
          <a:noFill/>
        </p:spPr>
      </p:pic>
      <p:pic>
        <p:nvPicPr>
          <p:cNvPr id="1026" name="Picture 2" descr="C:\Users\anigina\Desktop\IMG_2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2993" y="217713"/>
            <a:ext cx="3658306" cy="4934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anigina\Downloads\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1113" y="253321"/>
            <a:ext cx="4980772" cy="331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198483" y="0"/>
            <a:ext cx="2725692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260262" y="365637"/>
            <a:ext cx="383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ПРОМЫШЛЕННОЕ ПРОИЗВОДСТВО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418070" y="132602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33938" y="1601266"/>
            <a:ext cx="2485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Также увеличение объемов отгруженной промышленной продукции отмечается на предприятии по производству деревянных стеклопакетов.</a:t>
            </a:r>
          </a:p>
          <a:p>
            <a:pPr fontAlgn="base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nigina\Desktop\неау5\IMG_6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088" y="317500"/>
            <a:ext cx="4402137" cy="2934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anigina\Desktop\неау5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3973" y="3511095"/>
            <a:ext cx="4391707" cy="2927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Users\anigina\Desktop\неау5\IMG_6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999" y="323849"/>
            <a:ext cx="4386265" cy="292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Users\anigina\Desktop\неау5\IMG_63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0474" y="3514725"/>
            <a:ext cx="4386263" cy="292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4" descr="C:\Users\anigina\Downloads\wind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954" y="4142469"/>
            <a:ext cx="2152422" cy="2161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08007" y="0"/>
            <a:ext cx="391405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384087" y="365637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ПРЕДПРИНИМАТЕЛЬСТВО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418070" y="132602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11044" y="1233873"/>
            <a:ext cx="347878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 smtClean="0"/>
              <a:t>Из средств муниципального бюджета оказана поддержка в размере </a:t>
            </a:r>
            <a:r>
              <a:rPr lang="ru-RU" sz="2000" b="1" u="sng" dirty="0" smtClean="0"/>
              <a:t>200 тысяч рублей </a:t>
            </a:r>
            <a:r>
              <a:rPr lang="ru-RU" sz="2000" dirty="0" smtClean="0"/>
              <a:t>в виде предоставления субсидий с целью возмещения части затрат двум субъектам малого бизнеса: ООО «ПДК», генеральным директором которого является </a:t>
            </a:r>
            <a:r>
              <a:rPr lang="ru-RU" sz="2000" dirty="0" err="1" smtClean="0"/>
              <a:t>Стрежнев</a:t>
            </a:r>
            <a:r>
              <a:rPr lang="ru-RU" sz="2000" dirty="0" smtClean="0"/>
              <a:t> Борис Павлович.</a:t>
            </a:r>
          </a:p>
          <a:p>
            <a:pPr fontAlgn="base"/>
            <a:r>
              <a:rPr lang="ru-RU" sz="2000" dirty="0" smtClean="0"/>
              <a:t>Приобретено оборудование для производства деревянных изделий.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anigina\Downloads\IMG-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552" y="300264"/>
            <a:ext cx="3733799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anigina\Downloads\IMG-0393 (00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2" y="3395890"/>
            <a:ext cx="373380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anigina\Downloads\PHOTO-2018-08-27-14-37-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052" y="300263"/>
            <a:ext cx="3257550" cy="5801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08007" y="0"/>
            <a:ext cx="4250724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384087" y="365637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ПРЕДПРИНИМАТЕЛЬСТВО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418070" y="132602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98131" y="1277416"/>
            <a:ext cx="29883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Предоставлены субсидии ИП Горбачевой Наталье Сергеевне. 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Оборудован рабочий кабинет для предоставления парикмахерских и других услуг. 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Ими дополнительно создано </a:t>
            </a:r>
            <a:r>
              <a:rPr lang="ru-RU" b="1" u="sng" dirty="0" smtClean="0"/>
              <a:t>8 рабочих мест </a:t>
            </a:r>
            <a:r>
              <a:rPr lang="ru-RU" dirty="0" smtClean="0"/>
              <a:t>и сохранено 2 рабочих места.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nigina\Downloads\IMG_20181001_103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96957"/>
            <a:ext cx="3371103" cy="5980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anigina\Downloads\IMG_20181001_103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150" y="503250"/>
            <a:ext cx="3390900" cy="601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50107" y="0"/>
            <a:ext cx="4250724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720467" y="414998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ДЕМОГРАФИЯ 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89005" y="6202524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7170" name="Picture 2" descr="C:\Users\anigina\Downloads\11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825" y="999446"/>
            <a:ext cx="1233033" cy="1086610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4020457" y="856343"/>
          <a:ext cx="8969829" cy="528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37440" y="2788083"/>
            <a:ext cx="3960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Численность постоянного населения Лотошинского муниципального района составляет </a:t>
            </a:r>
          </a:p>
          <a:p>
            <a:pPr algn="ctr"/>
            <a:r>
              <a:rPr lang="ru-RU" sz="3200" b="1" u="sng" dirty="0" smtClean="0"/>
              <a:t>16344 человека</a:t>
            </a:r>
            <a:endParaRPr lang="ru-RU" sz="3200" b="1" u="sng" dirty="0"/>
          </a:p>
        </p:txBody>
      </p:sp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igina\Downloads\roznichnaya_torgovlya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67088" cy="7391400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68BC41-EBFE-4CAB-A113-98B3AC62DD5A}"/>
              </a:ext>
            </a:extLst>
          </p:cNvPr>
          <p:cNvSpPr txBox="1"/>
          <p:nvPr/>
        </p:nvSpPr>
        <p:spPr>
          <a:xfrm>
            <a:off x="1736683" y="2123478"/>
            <a:ext cx="260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4B9F9A-99A8-434A-81B0-CD4BB0103A01}"/>
              </a:ext>
            </a:extLst>
          </p:cNvPr>
          <p:cNvSpPr txBox="1"/>
          <p:nvPr/>
        </p:nvSpPr>
        <p:spPr>
          <a:xfrm>
            <a:off x="564810" y="3044542"/>
            <a:ext cx="362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graphicFrame>
        <p:nvGraphicFramePr>
          <p:cNvPr id="22" name="Содержимое 3"/>
          <p:cNvGraphicFramePr>
            <a:graphicFrameLocks/>
          </p:cNvGraphicFramePr>
          <p:nvPr/>
        </p:nvGraphicFramePr>
        <p:xfrm>
          <a:off x="4470400" y="0"/>
          <a:ext cx="7721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792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igina\Downloads\IMG_20190121_134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330" y="246792"/>
            <a:ext cx="4789270" cy="6385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5" name="Picture 5" descr="C:\Users\anigina\Downloads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999" y="244257"/>
            <a:ext cx="5715001" cy="3149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anigina\Downloads\Ошейкино Пятероч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399" y="3514726"/>
            <a:ext cx="5677407" cy="3152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579653E-4003-4CEB-A345-C4A682F99221}"/>
              </a:ext>
            </a:extLst>
          </p:cNvPr>
          <p:cNvSpPr/>
          <p:nvPr/>
        </p:nvSpPr>
        <p:spPr>
          <a:xfrm>
            <a:off x="-916459" y="0"/>
            <a:ext cx="3088159" cy="6858000"/>
          </a:xfrm>
          <a:prstGeom prst="rect">
            <a:avLst/>
          </a:prstGeom>
          <a:solidFill>
            <a:srgbClr val="FCE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BF6D73-28C4-4558-8FEA-C8922672925B}"/>
              </a:ext>
            </a:extLst>
          </p:cNvPr>
          <p:cNvSpPr txBox="1"/>
          <p:nvPr/>
        </p:nvSpPr>
        <p:spPr>
          <a:xfrm>
            <a:off x="-775900" y="448355"/>
            <a:ext cx="383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СОЦИАЛЬНАЯ СФЕРА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68BC41-EBFE-4CAB-A113-98B3AC62DD5A}"/>
              </a:ext>
            </a:extLst>
          </p:cNvPr>
          <p:cNvSpPr txBox="1"/>
          <p:nvPr/>
        </p:nvSpPr>
        <p:spPr>
          <a:xfrm>
            <a:off x="1736683" y="2123478"/>
            <a:ext cx="260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4B9F9A-99A8-434A-81B0-CD4BB0103A01}"/>
              </a:ext>
            </a:extLst>
          </p:cNvPr>
          <p:cNvSpPr txBox="1"/>
          <p:nvPr/>
        </p:nvSpPr>
        <p:spPr>
          <a:xfrm>
            <a:off x="564810" y="3044542"/>
            <a:ext cx="362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8F071E-C087-4ED6-B06A-E31A89E8F8CC}"/>
              </a:ext>
            </a:extLst>
          </p:cNvPr>
          <p:cNvSpPr txBox="1"/>
          <p:nvPr/>
        </p:nvSpPr>
        <p:spPr>
          <a:xfrm>
            <a:off x="-861625" y="145748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-790575" y="1923360"/>
            <a:ext cx="29241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Одной из основных задач в социально-экономическом развитии Лотошинского муниципального района является </a:t>
            </a:r>
            <a:r>
              <a:rPr lang="ru-RU" sz="1400" b="1" dirty="0" smtClean="0"/>
              <a:t>обеспечение граждан жильем.</a:t>
            </a:r>
            <a:endParaRPr lang="ru-RU" sz="1400" dirty="0" smtClean="0"/>
          </a:p>
          <a:p>
            <a:pPr lvl="0"/>
            <a:endParaRPr lang="ru-RU" sz="1400" dirty="0" smtClean="0"/>
          </a:p>
          <a:p>
            <a:pPr lvl="0"/>
            <a:r>
              <a:rPr lang="ru-RU" sz="1400" dirty="0" smtClean="0"/>
              <a:t>В 2018 году улучшили свои жилищные условия </a:t>
            </a:r>
            <a:r>
              <a:rPr lang="ru-RU" sz="1400" b="1" u="sng" dirty="0" smtClean="0"/>
              <a:t>26 семей</a:t>
            </a:r>
            <a:r>
              <a:rPr lang="ru-RU" sz="1400" dirty="0" smtClean="0"/>
              <a:t>, это на 3 семьи больше, чем в 2017 году.</a:t>
            </a:r>
          </a:p>
          <a:p>
            <a:pPr lvl="0"/>
            <a:endParaRPr lang="ru-RU" sz="1400" dirty="0" smtClean="0"/>
          </a:p>
          <a:p>
            <a:pPr lvl="0"/>
            <a:r>
              <a:rPr lang="ru-RU" sz="1400" dirty="0" smtClean="0"/>
              <a:t>Несмотря на достигнутые результаты, потребность в улучшении жилищных условий сохраняется. </a:t>
            </a:r>
          </a:p>
          <a:p>
            <a:pPr lvl="0"/>
            <a:endParaRPr lang="ru-RU" sz="1400" dirty="0" smtClean="0"/>
          </a:p>
          <a:p>
            <a:pPr lvl="0"/>
            <a:r>
              <a:rPr lang="ru-RU" sz="1400" dirty="0" smtClean="0"/>
              <a:t>В настоящее время в очереди на улучшении жилищных условий состоит </a:t>
            </a:r>
            <a:r>
              <a:rPr lang="ru-RU" sz="1400" b="1" u="sng" dirty="0" smtClean="0"/>
              <a:t>145 семей</a:t>
            </a:r>
            <a:r>
              <a:rPr lang="ru-RU" sz="1400" dirty="0" smtClean="0"/>
              <a:t>, это на 38 семей меньше, чем в 2017 году.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2" name="Picture 2" descr="C:\Users\anigina\Downloads\famil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862012"/>
            <a:ext cx="1085850" cy="937938"/>
          </a:xfrm>
          <a:prstGeom prst="rect">
            <a:avLst/>
          </a:prstGeom>
          <a:noFill/>
        </p:spPr>
      </p:pic>
      <p:graphicFrame>
        <p:nvGraphicFramePr>
          <p:cNvPr id="22" name="Содержимое 3"/>
          <p:cNvGraphicFramePr>
            <a:graphicFrameLocks/>
          </p:cNvGraphicFramePr>
          <p:nvPr/>
        </p:nvGraphicFramePr>
        <p:xfrm>
          <a:off x="2571750" y="190500"/>
          <a:ext cx="9182073" cy="625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792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451793" y="0"/>
            <a:ext cx="4250724" cy="6858000"/>
          </a:xfrm>
          <a:prstGeom prst="rect">
            <a:avLst/>
          </a:prstGeom>
          <a:solidFill>
            <a:srgbClr val="BBE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28136" y="600158"/>
            <a:ext cx="3830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СОЦИАЛЬНАЯ ПОДДЕРЖКА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89005" y="6202524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</a:t>
            </a:r>
            <a:endParaRPr lang="ru-RU" sz="11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10CED05-8574-4DBB-A066-403355E73A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lum bright="-10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5571" y="1113072"/>
            <a:ext cx="808960" cy="80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823CA6-9060-456E-AB14-E4B2CCA90799}"/>
              </a:ext>
            </a:extLst>
          </p:cNvPr>
          <p:cNvSpPr txBox="1"/>
          <p:nvPr/>
        </p:nvSpPr>
        <p:spPr>
          <a:xfrm>
            <a:off x="551935" y="2759676"/>
            <a:ext cx="3978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2018 году трое детей-сирот, достигшие 18 лет получили квартиры, подготовленные к заселению. </a:t>
            </a:r>
          </a:p>
          <a:p>
            <a:pPr algn="just"/>
            <a:r>
              <a:rPr lang="ru-RU" sz="1600" dirty="0" smtClean="0"/>
              <a:t>В планах на 2019 год - покупка двух квартир для детей-сирот, возможно, в течение года их количество увеличится.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anigina\Downloads\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6216" y="3105150"/>
            <a:ext cx="5017634" cy="3346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anigina\Downloads\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2550" y="290512"/>
            <a:ext cx="4705350" cy="3138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C:\Users\anigina\Downloads\4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3117" y="3955142"/>
            <a:ext cx="3673928" cy="2743200"/>
          </a:xfrm>
          <a:prstGeom prst="rect">
            <a:avLst/>
          </a:prstGeom>
          <a:noFill/>
        </p:spPr>
      </p:pic>
      <p:pic>
        <p:nvPicPr>
          <p:cNvPr id="10244" name="Picture 4" descr="C:\Users\anigina\Downloads\1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82314" y="228600"/>
            <a:ext cx="3109686" cy="3109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4631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62155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28136" y="436427"/>
            <a:ext cx="383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ЖИЛИЩНО-КОММУНАЛЬНОЕ ХОЗЯЙСТВО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26E7531-23FD-4080-BDFA-7769058A1FFF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AD8F7EE-C8DF-4015-9C3A-817D35411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0873" y="1082758"/>
            <a:ext cx="830997" cy="830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043" y="2512541"/>
            <a:ext cx="3695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2018 году выполнены и согласованы работы по </a:t>
            </a:r>
            <a:r>
              <a:rPr lang="ru-RU" sz="2000" b="1" u="sng" dirty="0" smtClean="0"/>
              <a:t>30 подъездам </a:t>
            </a:r>
            <a:r>
              <a:rPr lang="ru-RU" sz="2000" dirty="0" smtClean="0"/>
              <a:t>(23 городского поселения Лотошино и 7 в сельских поселениях), что составляет 20% от плана. Незавершенные подъезды перенесены на 2019 год.  </a:t>
            </a: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3074" name="Picture 2" descr="C:\Users\anigina\Desktop\ЖКХ\Ремонт подъездов Микулино 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724" y="211138"/>
            <a:ext cx="3271543" cy="2455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anigina\Desktop\ЖКХ\Ремонт подъездов Микулино посл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2300" y="180975"/>
            <a:ext cx="3375595" cy="2503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anigina\Desktop\ЖКХ\Ремонт подъездов Ушаково д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4750" y="2819400"/>
            <a:ext cx="2809875" cy="3791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C:\Users\anigina\Desktop\ЖКХ\Ремонт подъездов Ушаково посл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1349" y="2809875"/>
            <a:ext cx="2816503" cy="380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9" name="Picture 7" descr="C:\Users\anigina\Downloads\113275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70153">
            <a:off x="6718301" y="495301"/>
            <a:ext cx="2647950" cy="1231712"/>
          </a:xfrm>
          <a:prstGeom prst="rect">
            <a:avLst/>
          </a:prstGeom>
          <a:noFill/>
        </p:spPr>
      </p:pic>
      <p:pic>
        <p:nvPicPr>
          <p:cNvPr id="18" name="Picture 7" descr="C:\Users\anigina\Downloads\113275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70153">
            <a:off x="6584950" y="4029076"/>
            <a:ext cx="2647950" cy="1231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23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916834" cy="6858000"/>
          </a:xfrm>
          <a:prstGeom prst="rect">
            <a:avLst/>
          </a:prstGeom>
          <a:solidFill>
            <a:srgbClr val="EFC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52850" y="361982"/>
            <a:ext cx="383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ЖИЛИЩНО-КОММУНАЛЬНОЕ ХОЗЯЙСТВО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26E7531-23FD-4080-BDFA-7769058A1FFF}"/>
              </a:ext>
            </a:extLst>
          </p:cNvPr>
          <p:cNvSpPr txBox="1"/>
          <p:nvPr/>
        </p:nvSpPr>
        <p:spPr>
          <a:xfrm>
            <a:off x="652850" y="123368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AD8F7EE-C8DF-4015-9C3A-817D35411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3850" y="1116478"/>
            <a:ext cx="830997" cy="8309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477" y="2317418"/>
            <a:ext cx="39366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2018 году выполнена установка станции обезжелезивания в д.Введенское мощностью 10 м3. </a:t>
            </a:r>
          </a:p>
          <a:p>
            <a:r>
              <a:rPr lang="ru-RU" dirty="0" smtClean="0"/>
              <a:t>В городском поселении Лотошино выполнено строительство станции обезжелезивания в д. Стрешневы Горы, проведен гарантийный ремонт двух станций обезжелезивания в населенных пунктах </a:t>
            </a:r>
            <a:r>
              <a:rPr lang="ru-RU" dirty="0" err="1" smtClean="0"/>
              <a:t>Кульпино</a:t>
            </a:r>
            <a:r>
              <a:rPr lang="ru-RU" dirty="0" smtClean="0"/>
              <a:t> и </a:t>
            </a:r>
            <a:r>
              <a:rPr lang="ru-RU" dirty="0" err="1" smtClean="0"/>
              <a:t>Михалево</a:t>
            </a:r>
            <a:r>
              <a:rPr lang="ru-RU" dirty="0" smtClean="0"/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 fontAlgn="base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4099" name="Picture 3" descr="C:\Users\anigina\Desktop\ЖКХ\Введенское станци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9289" y="178225"/>
            <a:ext cx="5808177" cy="327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anigina\Desktop\ЖКХ\Введенское станци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221" y="3442606"/>
            <a:ext cx="5818959" cy="328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622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2" y="0"/>
            <a:ext cx="3240558" cy="6858000"/>
          </a:xfrm>
          <a:prstGeom prst="rect">
            <a:avLst/>
          </a:prstGeom>
          <a:solidFill>
            <a:srgbClr val="C6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178915" y="475061"/>
            <a:ext cx="379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ЖИЛИЩНО-КОММУЛЬНОЕ ХОЗЯЙСТВО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B7D2D5F-751C-496D-906C-03ED42F0044B}"/>
              </a:ext>
            </a:extLst>
          </p:cNvPr>
          <p:cNvSpPr txBox="1"/>
          <p:nvPr/>
        </p:nvSpPr>
        <p:spPr>
          <a:xfrm>
            <a:off x="611875" y="204429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972" y="2169188"/>
            <a:ext cx="31520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целях поддержания надлежащего санитарного состояния дворовых территорий выполнен ремонт восьми </a:t>
            </a:r>
            <a:r>
              <a:rPr lang="ru-RU" sz="1400" b="1" dirty="0" smtClean="0"/>
              <a:t>контейнерных площадок</a:t>
            </a:r>
            <a:r>
              <a:rPr lang="ru-RU" sz="1400" dirty="0" smtClean="0"/>
              <a:t> в </a:t>
            </a:r>
            <a:r>
              <a:rPr lang="ru-RU" sz="1400" dirty="0" err="1" smtClean="0"/>
              <a:t>дд</a:t>
            </a:r>
            <a:r>
              <a:rPr lang="ru-RU" sz="1400" dirty="0" smtClean="0"/>
              <a:t>.: Ушаково, </a:t>
            </a:r>
            <a:r>
              <a:rPr lang="ru-RU" sz="1400" dirty="0" err="1" smtClean="0"/>
              <a:t>Доры</a:t>
            </a:r>
            <a:r>
              <a:rPr lang="ru-RU" sz="1400" dirty="0" smtClean="0"/>
              <a:t>, Ошейкино, Савостино, </a:t>
            </a:r>
            <a:r>
              <a:rPr lang="ru-RU" sz="1400" dirty="0" err="1" smtClean="0"/>
              <a:t>Круглово</a:t>
            </a:r>
            <a:r>
              <a:rPr lang="ru-RU" sz="1400" dirty="0" smtClean="0"/>
              <a:t>, Большая Сестра, Микулино ул.Школьная, Немки. Проведена закупка мусорных контейнеров для осуществления сбора мусора в населенных пунктов в количестве 20 шт. 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D8F7EE-C8DF-4015-9C3A-817D35411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6725" y="1202203"/>
            <a:ext cx="830997" cy="830997"/>
          </a:xfrm>
          <a:prstGeom prst="rect">
            <a:avLst/>
          </a:prstGeom>
        </p:spPr>
      </p:pic>
      <p:pic>
        <p:nvPicPr>
          <p:cNvPr id="6146" name="Picture 2" descr="C:\Users\anigina\Desktop\IMG_8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700" y="584201"/>
            <a:ext cx="4124324" cy="274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anigina\Desktop\IMG_8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799" y="574676"/>
            <a:ext cx="4124325" cy="274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anigina\Desktop\IMG_8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5699" y="3488887"/>
            <a:ext cx="4134507" cy="275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anigina\Desktop\IMG_88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4325" y="3508376"/>
            <a:ext cx="4124324" cy="274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031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04770" y="0"/>
            <a:ext cx="3031915" cy="6858000"/>
          </a:xfrm>
          <a:prstGeom prst="rect">
            <a:avLst/>
          </a:prstGeom>
          <a:solidFill>
            <a:srgbClr val="C6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-174172" y="475061"/>
            <a:ext cx="379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ЖИЛИЩНО-КОММУЛЬНОЕ ХОЗЯЙСТВО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B7D2D5F-751C-496D-906C-03ED42F0044B}"/>
              </a:ext>
            </a:extLst>
          </p:cNvPr>
          <p:cNvSpPr txBox="1"/>
          <p:nvPr/>
        </p:nvSpPr>
        <p:spPr>
          <a:xfrm>
            <a:off x="611875" y="204429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283801" y="2169188"/>
            <a:ext cx="2677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отчетном году проводились работы по благоустройству Лотошинского районного кладбища с установкой входной группы, обустройством подъездного пути и разметкой парковочных мест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D8F7EE-C8DF-4015-9C3A-817D35411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02553" y="1202203"/>
            <a:ext cx="830997" cy="830997"/>
          </a:xfrm>
          <a:prstGeom prst="rect">
            <a:avLst/>
          </a:prstGeom>
        </p:spPr>
      </p:pic>
      <p:pic>
        <p:nvPicPr>
          <p:cNvPr id="3" name="Picture 3" descr="C:\Users\anigina\Downloads\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941" y="189821"/>
            <a:ext cx="5648875" cy="3177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C:\Users\anigina\Downloads\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00" y="3091654"/>
            <a:ext cx="6633028" cy="353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031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812059" cy="6858000"/>
          </a:xfrm>
          <a:prstGeom prst="rect">
            <a:avLst/>
          </a:prstGeom>
          <a:solidFill>
            <a:srgbClr val="C6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378940" y="475061"/>
            <a:ext cx="379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ЖИЛИЩНО-КОММУЛЬНОЕ ХОЗЯЙСТВО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B7D2D5F-751C-496D-906C-03ED42F0044B}"/>
              </a:ext>
            </a:extLst>
          </p:cNvPr>
          <p:cNvSpPr txBox="1"/>
          <p:nvPr/>
        </p:nvSpPr>
        <p:spPr>
          <a:xfrm>
            <a:off x="611875" y="204429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543697" y="2140613"/>
            <a:ext cx="35139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рамках муниципальной подпрограммы «Содержание и ремонт </a:t>
            </a:r>
            <a:r>
              <a:rPr lang="ru-RU" sz="1400" b="1" dirty="0" smtClean="0"/>
              <a:t>автомобильных дорог</a:t>
            </a:r>
            <a:r>
              <a:rPr lang="ru-RU" sz="1400" dirty="0" smtClean="0"/>
              <a:t> местного значения Лотошинского муниципального района» в 2018 году за счет средств бюджета Московской области и средств муниципального бюджета отремонтировано автомобильных дорог протяженностью </a:t>
            </a:r>
            <a:r>
              <a:rPr lang="ru-RU" sz="1400" b="1" u="sng" dirty="0" smtClean="0"/>
              <a:t>47,4 км.</a:t>
            </a:r>
          </a:p>
          <a:p>
            <a:r>
              <a:rPr lang="ru-RU" sz="1400" dirty="0" smtClean="0"/>
              <a:t>Так же были проведены ремонтные работы на автомобильных дорогах общего пользования местного значения без привлечения субсидий из Дорожного фонда, а именно ямочный ремонт и текущий ремонт автомобильных дорог протяженность - </a:t>
            </a:r>
            <a:r>
              <a:rPr lang="ru-RU" sz="1400" b="1" u="sng" dirty="0" smtClean="0"/>
              <a:t>2,8 км</a:t>
            </a:r>
            <a:r>
              <a:rPr lang="ru-RU" sz="1400" dirty="0" smtClean="0"/>
              <a:t>, </a:t>
            </a:r>
            <a:r>
              <a:rPr lang="ru-RU" sz="1400" dirty="0" err="1" smtClean="0"/>
              <a:t>отгрейдировано</a:t>
            </a:r>
            <a:r>
              <a:rPr lang="ru-RU" sz="1400" dirty="0" smtClean="0"/>
              <a:t> </a:t>
            </a:r>
            <a:r>
              <a:rPr lang="ru-RU" sz="1400" b="1" u="sng" dirty="0" smtClean="0"/>
              <a:t>14,07км. </a:t>
            </a:r>
            <a:endParaRPr lang="ru-RU" sz="1400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D8F7EE-C8DF-4015-9C3A-817D35411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6725" y="1202203"/>
            <a:ext cx="830997" cy="830997"/>
          </a:xfrm>
          <a:prstGeom prst="rect">
            <a:avLst/>
          </a:prstGeom>
        </p:spPr>
      </p:pic>
      <p:pic>
        <p:nvPicPr>
          <p:cNvPr id="13314" name="Picture 2" descr="C:\Users\anigina\Desktop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379" y="0"/>
            <a:ext cx="4008378" cy="3551465"/>
          </a:xfrm>
          <a:prstGeom prst="rect">
            <a:avLst/>
          </a:prstGeom>
          <a:noFill/>
        </p:spPr>
      </p:pic>
      <p:pic>
        <p:nvPicPr>
          <p:cNvPr id="13315" name="Picture 3" descr="C:\Users\anigina\Desktop\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6986" y="0"/>
            <a:ext cx="4032205" cy="355874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360768" y="0"/>
            <a:ext cx="379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с. Микулино, ул. Школьная</a:t>
            </a:r>
            <a:endParaRPr lang="ru-RU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8398991" y="0"/>
            <a:ext cx="379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д. Введенское, ул. Заречная</a:t>
            </a:r>
            <a:endParaRPr lang="ru-RU" sz="1400" b="1" dirty="0"/>
          </a:p>
        </p:txBody>
      </p:sp>
      <p:pic>
        <p:nvPicPr>
          <p:cNvPr id="13316" name="Picture 4" descr="C:\Users\anigina\Desktop\33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1626" y="3266452"/>
            <a:ext cx="4041624" cy="3591548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392518" y="3332266"/>
            <a:ext cx="379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д. Ушаково</a:t>
            </a:r>
            <a:endParaRPr lang="ru-RU" sz="1400" b="1" dirty="0"/>
          </a:p>
        </p:txBody>
      </p:sp>
      <p:pic>
        <p:nvPicPr>
          <p:cNvPr id="13317" name="Picture 5" descr="C:\Users\anigina\Desktop\4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7723" y="3276600"/>
            <a:ext cx="4004277" cy="3581400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8174533" y="4943845"/>
            <a:ext cx="379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с. Микулино, дорога к МОПБ-12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21031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4250724" cy="6858000"/>
          </a:xfrm>
          <a:prstGeom prst="rect">
            <a:avLst/>
          </a:prstGeom>
          <a:solidFill>
            <a:srgbClr val="C6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8466" y="2284687"/>
            <a:ext cx="428708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рамках программы «Формирование современной городской среды» на территории муниципальных образований в 2018 году» проведены работы по благоустройству 9 дворовых территорий и отремонтированы внутриквартальные дороги площадью 7,5 тыс. кв. м. Обустроено парковочного пространства 4,2 тыс.кв.м..</a:t>
            </a:r>
            <a:r>
              <a:rPr lang="ru-RU" sz="1400" b="1" dirty="0" smtClean="0"/>
              <a:t> 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В 2018 году по программе Губернатора "Наше Подмосковье" на территории района было установлено две игровые площадки на территории городского поселения Лотошино и сельского поселения </a:t>
            </a:r>
            <a:r>
              <a:rPr lang="ru-RU" sz="1400" dirty="0" err="1" smtClean="0"/>
              <a:t>Микулинское</a:t>
            </a:r>
            <a:r>
              <a:rPr lang="ru-RU" sz="1400" dirty="0" smtClean="0"/>
              <a:t>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378941" y="475061"/>
            <a:ext cx="254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БЛАГОУСТРОЙСТВО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7D2D5F-751C-496D-906C-03ED42F0044B}"/>
              </a:ext>
            </a:extLst>
          </p:cNvPr>
          <p:cNvSpPr txBox="1"/>
          <p:nvPr/>
        </p:nvSpPr>
        <p:spPr>
          <a:xfrm>
            <a:off x="611875" y="204429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CB1AC80-45CE-46CE-974B-F7CD650DF7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2850" y="953529"/>
            <a:ext cx="1012472" cy="1012472"/>
          </a:xfrm>
          <a:prstGeom prst="rect">
            <a:avLst/>
          </a:prstGeom>
        </p:spPr>
      </p:pic>
      <p:pic>
        <p:nvPicPr>
          <p:cNvPr id="8194" name="Picture 2" descr="C:\Users\anigina\Desktop\Детские площаки и благоустройство\ДИП Введенское 7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4" y="176212"/>
            <a:ext cx="3416813" cy="191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anigina\Desktop\Детские площаки и благоустройство\ДИП Введенское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379" y="180975"/>
            <a:ext cx="3425291" cy="192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 descr="C:\Users\anigina\Desktop\Детские площаки и благоустройство\ДИП Центр 25,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8739" y="2276475"/>
            <a:ext cx="6481762" cy="432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031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50107" y="0"/>
            <a:ext cx="4250724" cy="6858000"/>
          </a:xfrm>
          <a:prstGeom prst="rect">
            <a:avLst/>
          </a:prstGeom>
          <a:solidFill>
            <a:srgbClr val="BE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720467" y="414998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ДЕМОГРАФИЯ 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22514" y="2256449"/>
            <a:ext cx="36458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</a:endParaRPr>
          </a:p>
          <a:p>
            <a:r>
              <a:rPr lang="ru-RU" sz="2400" dirty="0" smtClean="0"/>
              <a:t>В 2018 году родилось 155 детей. Уровень смертности по-прежнему остается высоким, что и является основной причиной естественной убыли населения. 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89005" y="6202524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7170" name="Picture 2" descr="C:\Users\anigina\Downloads\111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9" y="912360"/>
            <a:ext cx="1233033" cy="108661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5430353" y="349683"/>
            <a:ext cx="5760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90874" y="0"/>
            <a:ext cx="718341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2018 году </a:t>
            </a:r>
          </a:p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</a:t>
            </a:r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лотошинском</a:t>
            </a:r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районе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Родилось </a:t>
            </a:r>
            <a:r>
              <a:rPr lang="ru-RU" sz="54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155 </a:t>
            </a:r>
            <a:r>
              <a:rPr lang="ru-RU" sz="28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детей</a:t>
            </a:r>
            <a:endParaRPr lang="ru-RU" sz="2800" b="1" u="sng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" name="Picture 6" descr="1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7315" y="2004115"/>
            <a:ext cx="4853885" cy="4853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62830" y="0"/>
            <a:ext cx="3336716" cy="6858000"/>
          </a:xfrm>
          <a:prstGeom prst="rect">
            <a:avLst/>
          </a:prstGeom>
          <a:solidFill>
            <a:srgbClr val="C6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2012" y="2284687"/>
            <a:ext cx="31239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отчетном году администрацией Лотошинского муниципального района были предоставлены свободные помещения для размещения Лотошинского центра занятости населения.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37001" y="475061"/>
            <a:ext cx="254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БЛАГОУСТРОЙСТВО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7D2D5F-751C-496D-906C-03ED42F0044B}"/>
              </a:ext>
            </a:extLst>
          </p:cNvPr>
          <p:cNvSpPr txBox="1"/>
          <p:nvPr/>
        </p:nvSpPr>
        <p:spPr>
          <a:xfrm>
            <a:off x="611875" y="204429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CB1AC80-45CE-46CE-974B-F7CD650DF7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6738" y="953529"/>
            <a:ext cx="1012472" cy="1012472"/>
          </a:xfrm>
          <a:prstGeom prst="rect">
            <a:avLst/>
          </a:prstGeom>
        </p:spPr>
      </p:pic>
      <p:pic>
        <p:nvPicPr>
          <p:cNvPr id="2" name="Picture 2" descr="C:\Users\anigina\Download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2075" y="248785"/>
            <a:ext cx="4174966" cy="2784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 descr="C:\Users\anigina\Downloads\imag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561" y="3166837"/>
            <a:ext cx="4835525" cy="322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Users\anigina\Downloads\image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1252" y="244927"/>
            <a:ext cx="4125329" cy="6184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031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88068" y="0"/>
            <a:ext cx="2807557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200025" y="373203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56949" y="64605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 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4212" y="742535"/>
            <a:ext cx="831647" cy="831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892" y="1867130"/>
            <a:ext cx="25372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Средняя заработная плата по итогам 2018 года соответствует майским Указам Президента РФ.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9219" name="Picture 3" descr="C:\Users\anigina\Downloads\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231" y="2307771"/>
            <a:ext cx="6373586" cy="424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Users\anigina\Downloads\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8706" y="192315"/>
            <a:ext cx="3913414" cy="2608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7566025" y="511088"/>
            <a:ext cx="3711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Общая численность обучающихся </a:t>
            </a:r>
          </a:p>
          <a:p>
            <a:pPr algn="ctr"/>
            <a:r>
              <a:rPr lang="ru-RU" sz="2800" b="1" u="sng" dirty="0" smtClean="0"/>
              <a:t>1700 человек</a:t>
            </a:r>
            <a:endParaRPr lang="ru-RU" sz="2800" b="1" u="sng" dirty="0"/>
          </a:p>
        </p:txBody>
      </p:sp>
      <p:pic>
        <p:nvPicPr>
          <p:cNvPr id="9221" name="Picture 5" descr="C:\Users\anigina\Downloads\bell_PNG1014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26667">
            <a:off x="2669055" y="2689226"/>
            <a:ext cx="3267288" cy="411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6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88068" y="0"/>
            <a:ext cx="2807557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200025" y="373203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РЕКОНСТРУКЦИЯ ЛСОШ №2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56949" y="64605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 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4212" y="742535"/>
            <a:ext cx="831647" cy="831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892" y="1867130"/>
            <a:ext cx="2537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Новый корпус рассчитан на 184 учащихся, на втором этаже будет расположен актовый зал.</a:t>
            </a:r>
          </a:p>
          <a:p>
            <a:pPr lvl="0"/>
            <a:r>
              <a:rPr lang="ru-RU" sz="1200" dirty="0" smtClean="0"/>
              <a:t>В настоящий момент ведется внутренняя отделка помещений. Для новых классов приобретены школьная мебель, компьютерное оборудование, оборудование для кабинета химии, медицинского кабинета. Общий объём финансирования объекта - </a:t>
            </a:r>
            <a:r>
              <a:rPr lang="ru-RU" sz="1200" b="1" u="sng" dirty="0" smtClean="0"/>
              <a:t>152 млн.рублей</a:t>
            </a:r>
            <a:r>
              <a:rPr lang="ru-RU" sz="1200" dirty="0" smtClean="0"/>
              <a:t>. </a:t>
            </a:r>
          </a:p>
          <a:p>
            <a:endParaRPr lang="ru-RU" sz="1200" dirty="0" smtClean="0"/>
          </a:p>
          <a:p>
            <a:r>
              <a:rPr lang="ru-RU" sz="1200" dirty="0" smtClean="0"/>
              <a:t>За счет строительства пристройки к школе МОУ «Лотошинская СОШ№2» вторая смена будет ликвидирована к весне текущего года. В настоящее время 6,9% учащихся занимаются во вторую смену.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3075" name="Picture 3" descr="C:\Users\anigina\Desktop\Фото для отчета\IMG_1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1913" y="358350"/>
            <a:ext cx="4309112" cy="2872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anigina\Desktop\IMG_4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4225" y="358349"/>
            <a:ext cx="4300540" cy="2867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anigina\Desktop\IMG_4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4226" y="3415874"/>
            <a:ext cx="4305299" cy="287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anigina\Desktop\IMG_44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7349" y="3431063"/>
            <a:ext cx="4271963" cy="284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26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88068" y="0"/>
            <a:ext cx="2807557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200025" y="373203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РЕКОНСТРУКЦИЯ ЛСОШ №2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56949" y="64605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 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4212" y="742535"/>
            <a:ext cx="831647" cy="831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892" y="1867130"/>
            <a:ext cx="2537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r>
              <a:rPr lang="ru-RU" sz="1200" dirty="0" smtClean="0"/>
              <a:t>За счет строительства пристройки к школе МОУ «Лотошинская СОШ№2» вторая смена будет ликвидирована к весне текущего года. В настоящее время 6,9% учащихся занимаются во вторую смену.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2050" name="Picture 2" descr="C:\Users\anigina\Desktop\IMG_4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223" y="420598"/>
            <a:ext cx="4163147" cy="277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nigina\Desktop\Школа Новая\DSC_3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408" y="3497653"/>
            <a:ext cx="4157625" cy="277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anigina\Desktop\Школа Новая\DSC_3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4729" y="421079"/>
            <a:ext cx="4165601" cy="278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anigina\Desktop\Школа Новая\DSC_3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3578" y="3467173"/>
            <a:ext cx="4178337" cy="278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6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151659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51925" y="355341"/>
            <a:ext cx="234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ОБРАЗОВАНИЕ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65321" y="93731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0340" y="826705"/>
            <a:ext cx="831647" cy="831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625" y="1830377"/>
            <a:ext cx="29882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летний период проведены работы по ремонту зданий и благоустройству территорий общеобразовательных организаций из средств местного бюджета на сумму </a:t>
            </a:r>
            <a:r>
              <a:rPr lang="ru-RU" sz="1600" b="1" u="sng" dirty="0" smtClean="0"/>
              <a:t>4,8 млн. рублей</a:t>
            </a:r>
            <a:r>
              <a:rPr lang="ru-RU" sz="1600" dirty="0" smtClean="0"/>
              <a:t>, из средств бюджета Московской области на сумму </a:t>
            </a:r>
            <a:r>
              <a:rPr lang="ru-RU" sz="1600" b="1" u="sng" dirty="0" smtClean="0"/>
              <a:t>2,5 млн. рублей</a:t>
            </a:r>
            <a:r>
              <a:rPr lang="ru-RU" sz="1600" dirty="0" smtClean="0"/>
              <a:t>. </a:t>
            </a:r>
          </a:p>
          <a:p>
            <a:endParaRPr lang="ru-RU" sz="1600" dirty="0" smtClean="0"/>
          </a:p>
          <a:p>
            <a:r>
              <a:rPr lang="ru-RU" sz="1600" dirty="0" smtClean="0"/>
              <a:t>Отремонтированы: кровля здания спортивного зала в ЛСОШ №1, кухня и столовая в </a:t>
            </a:r>
            <a:r>
              <a:rPr lang="ru-RU" sz="1600" dirty="0" err="1" smtClean="0"/>
              <a:t>Савостинской</a:t>
            </a:r>
            <a:r>
              <a:rPr lang="ru-RU" sz="1600" dirty="0" smtClean="0"/>
              <a:t>, </a:t>
            </a:r>
            <a:r>
              <a:rPr lang="ru-RU" sz="1600" dirty="0" err="1" smtClean="0"/>
              <a:t>отмостка</a:t>
            </a:r>
            <a:r>
              <a:rPr lang="ru-RU" sz="1600" dirty="0" smtClean="0"/>
              <a:t> </a:t>
            </a:r>
            <a:r>
              <a:rPr lang="ru-RU" sz="1600" dirty="0" err="1" smtClean="0"/>
              <a:t>в</a:t>
            </a:r>
            <a:r>
              <a:rPr lang="ru-RU" sz="1600" dirty="0" smtClean="0"/>
              <a:t> </a:t>
            </a:r>
            <a:r>
              <a:rPr lang="ru-RU" sz="1600" dirty="0" err="1" smtClean="0"/>
              <a:t>Ушаковской</a:t>
            </a:r>
            <a:r>
              <a:rPr lang="ru-RU" sz="1600" dirty="0" smtClean="0"/>
              <a:t>, крыльцо и кровля спортзала в </a:t>
            </a:r>
            <a:r>
              <a:rPr lang="ru-RU" sz="1600" dirty="0" err="1" smtClean="0"/>
              <a:t>Ошейкинской</a:t>
            </a:r>
            <a:r>
              <a:rPr lang="ru-RU" sz="1600" dirty="0" smtClean="0"/>
              <a:t>, туалеты в ЛСОШ №2, заменены оконные блоки в </a:t>
            </a:r>
            <a:r>
              <a:rPr lang="ru-RU" sz="1600" dirty="0" err="1" smtClean="0"/>
              <a:t>Микулинской</a:t>
            </a:r>
            <a:r>
              <a:rPr lang="ru-RU" sz="1600" dirty="0" smtClean="0"/>
              <a:t> гимназии. </a:t>
            </a:r>
            <a:endParaRPr lang="ru-RU" sz="1600" dirty="0"/>
          </a:p>
        </p:txBody>
      </p:sp>
      <p:pic>
        <p:nvPicPr>
          <p:cNvPr id="3075" name="Picture 3" descr="C:\Users\anigina\Desktop\Артему\IMG_20190118_113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2348" y="364014"/>
            <a:ext cx="2424842" cy="323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Users\anigina\Desktop\Артему\Ушако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4475" y="3795166"/>
            <a:ext cx="3275925" cy="246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anigina\Desktop\Артему\Савостино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7485" y="2035266"/>
            <a:ext cx="2064263" cy="154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Users\anigina\Desktop\Артему\Савостино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3756" y="378123"/>
            <a:ext cx="2066048" cy="154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C:\Users\anigina\Desktop\Артему\4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5040" y="370424"/>
            <a:ext cx="3464472" cy="461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1" name="Picture 9" descr="C:\Users\anigina\Desktop\Артему\Савостин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2686" y="3804436"/>
            <a:ext cx="3253132" cy="243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367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igina\Desktop\P_20181024_100813_vHDR_Au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918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2802409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51925" y="355341"/>
            <a:ext cx="234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ОБРАЗОВАНИЕ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65321" y="93731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90472" y="851418"/>
            <a:ext cx="831647" cy="831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593125" y="1944677"/>
            <a:ext cx="2321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дошкольных образовательных учреждениях проведены текущие ремонты помещений и закуплены игровые формы на детские площадки на общую сумму 2,2 млн. рублей.</a:t>
            </a:r>
            <a:endParaRPr lang="ru-RU" sz="1400" dirty="0"/>
          </a:p>
        </p:txBody>
      </p:sp>
      <p:pic>
        <p:nvPicPr>
          <p:cNvPr id="4098" name="Picture 2" descr="C:\Users\anigina\Desktop\Артему\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5177" y="3393990"/>
            <a:ext cx="4107510" cy="301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Users\anigina\Desktop\Артему\IMG_0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056" y="4057483"/>
            <a:ext cx="2644344" cy="1787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C:\Users\anigina\Downloads\IMG-20190326-WA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6240" y="3425055"/>
            <a:ext cx="3970439" cy="297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anigina\Downloads\SAM_0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1225" y="268288"/>
            <a:ext cx="3856822" cy="289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anigina\Downloads\IMG_20190118_1051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0800" y="292101"/>
            <a:ext cx="2669975" cy="2920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C:\Users\anigina\Downloads\children-kids-picture-3256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67550" y="215901"/>
            <a:ext cx="2050915" cy="292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67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62830" y="0"/>
            <a:ext cx="3048781" cy="6858000"/>
          </a:xfrm>
          <a:prstGeom prst="rect">
            <a:avLst/>
          </a:prstGeom>
          <a:solidFill>
            <a:srgbClr val="C6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2013" y="2284687"/>
            <a:ext cx="249241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/>
              <a:t>В Доме детского творчества была отремонтирована входная группа здания по программе "Доступная среда"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37001" y="475061"/>
            <a:ext cx="254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7D2D5F-751C-496D-906C-03ED42F0044B}"/>
              </a:ext>
            </a:extLst>
          </p:cNvPr>
          <p:cNvSpPr txBox="1"/>
          <p:nvPr/>
        </p:nvSpPr>
        <p:spPr>
          <a:xfrm>
            <a:off x="611875" y="204429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7432" y="1007938"/>
            <a:ext cx="1008460" cy="1008460"/>
          </a:xfrm>
          <a:prstGeom prst="rect">
            <a:avLst/>
          </a:prstGeom>
        </p:spPr>
      </p:pic>
      <p:pic>
        <p:nvPicPr>
          <p:cNvPr id="6147" name="Picture 3" descr="C:\Users\anigina\Downloads\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4411" y="3103909"/>
            <a:ext cx="5328397" cy="3552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anigina\Desktop\Артему\IMG-20190326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8919" y="220492"/>
            <a:ext cx="3562702" cy="4648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C:\Users\anigina\Downloads\logo1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7976" y="620718"/>
            <a:ext cx="6154024" cy="2155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31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88068" y="0"/>
            <a:ext cx="2807557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200025" y="373203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Дом милосердия «Ной»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56949" y="64605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 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2450" y="791962"/>
            <a:ext cx="831647" cy="831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892" y="1867130"/>
            <a:ext cx="2537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r>
              <a:rPr lang="ru-RU" sz="1600" dirty="0" smtClean="0"/>
              <a:t>Бывшее здание </a:t>
            </a:r>
            <a:r>
              <a:rPr lang="ru-RU" sz="1600" dirty="0" err="1" smtClean="0"/>
              <a:t>Кульпинской</a:t>
            </a:r>
            <a:r>
              <a:rPr lang="ru-RU" sz="1600" dirty="0" smtClean="0"/>
              <a:t> основной школы было реализовано организации Московской Епархии для открытия Дома милосердия «Ной».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4099" name="Picture 3" descr="C:\Users\anigina\Downloads\5N2A5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5754" y="3012948"/>
            <a:ext cx="5319277" cy="354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anigina\Downloads\5N2A5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5330" y="205879"/>
            <a:ext cx="4225430" cy="2816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C:\Users\anigina\Downloads\5N2A5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2211" y="205561"/>
            <a:ext cx="4612589" cy="3075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2" name="Picture 6" descr="C:\Users\anigina\Downloads\reaching-40805_960_7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389">
            <a:off x="1130940" y="2156189"/>
            <a:ext cx="4833197" cy="5594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6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88068" y="0"/>
            <a:ext cx="2807557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200025" y="373203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Детский сад «Солнышко»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56949" y="64605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 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E410B1-DAEF-4A8E-9CF8-F5C13CB39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2450" y="791962"/>
            <a:ext cx="831647" cy="831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892" y="1867130"/>
            <a:ext cx="2537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r>
              <a:rPr lang="ru-RU" sz="1200" dirty="0" smtClean="0"/>
              <a:t>Разработана проектно-сметная документация на капитальный ремонт детского сада «Солнышко». После прохождения государственной экспертизы проекта, будет осуществлен ремонт.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3074" name="Picture 2" descr="C:\Users\anigina\Desktop\Солнышко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9659" y="0"/>
            <a:ext cx="5865487" cy="3375368"/>
          </a:xfrm>
          <a:prstGeom prst="rect">
            <a:avLst/>
          </a:prstGeom>
          <a:noFill/>
        </p:spPr>
      </p:pic>
      <p:pic>
        <p:nvPicPr>
          <p:cNvPr id="3075" name="Picture 3" descr="C:\Users\anigina\Desktop\Солнышко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6973" y="0"/>
            <a:ext cx="3085027" cy="3827505"/>
          </a:xfrm>
          <a:prstGeom prst="rect">
            <a:avLst/>
          </a:prstGeom>
          <a:noFill/>
        </p:spPr>
      </p:pic>
      <p:pic>
        <p:nvPicPr>
          <p:cNvPr id="3076" name="Picture 4" descr="C:\Users\anigina\Desktop\IMG_4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5631" y="3443178"/>
            <a:ext cx="5625374" cy="31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anigina\Downloads\red-arrow-png-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030640">
            <a:off x="9140847" y="4113734"/>
            <a:ext cx="2381982" cy="1966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6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4018888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52850" y="446103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ЭКОНОМИКА 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17C740-FA35-4E6E-82FB-69A62DD65D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0907" y="989131"/>
            <a:ext cx="776377" cy="7763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6241" y="1595021"/>
            <a:ext cx="36674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>
              <a:solidFill>
                <a:srgbClr val="002060"/>
              </a:solidFill>
            </a:endParaRPr>
          </a:p>
          <a:p>
            <a:r>
              <a:rPr lang="ru-RU" sz="1400" b="1" dirty="0" smtClean="0"/>
              <a:t>Доходы</a:t>
            </a:r>
            <a:r>
              <a:rPr lang="ru-RU" sz="1400" dirty="0" smtClean="0"/>
              <a:t> консолидированного бюджета Лотошинского муниципального района за 2018 год снизились на </a:t>
            </a:r>
            <a:r>
              <a:rPr lang="ru-RU" sz="1400" b="1" u="sng" dirty="0" smtClean="0"/>
              <a:t>7,9% </a:t>
            </a:r>
            <a:r>
              <a:rPr lang="ru-RU" sz="1400" dirty="0" smtClean="0"/>
              <a:t>по сравнению с аналогичным периодом прошлого года и составили </a:t>
            </a:r>
            <a:r>
              <a:rPr lang="ru-RU" sz="1400" b="1" u="sng" dirty="0" smtClean="0"/>
              <a:t>1 063,2 млн. руб.  </a:t>
            </a:r>
            <a:r>
              <a:rPr lang="ru-RU" sz="1400" dirty="0" smtClean="0"/>
              <a:t>Отмечено снижение объемов межбюджетных трансфертов.</a:t>
            </a:r>
          </a:p>
          <a:p>
            <a:r>
              <a:rPr lang="ru-RU" sz="1400" dirty="0" smtClean="0"/>
              <a:t>Собственные доходы консолидированного бюджета района – </a:t>
            </a:r>
            <a:r>
              <a:rPr lang="ru-RU" sz="1400" b="1" u="sng" dirty="0" smtClean="0"/>
              <a:t>164 млн. руб. </a:t>
            </a:r>
            <a:r>
              <a:rPr lang="ru-RU" sz="1400" dirty="0" smtClean="0"/>
              <a:t>(в 2017 году – </a:t>
            </a:r>
            <a:r>
              <a:rPr lang="ru-RU" sz="1400" b="1" u="sng" dirty="0" smtClean="0"/>
              <a:t>155,2 млн. руб.).  </a:t>
            </a:r>
            <a:r>
              <a:rPr lang="ru-RU" sz="1400" dirty="0" smtClean="0"/>
              <a:t>Доля собственных доходов в целом объеме доходов составила </a:t>
            </a:r>
            <a:r>
              <a:rPr lang="ru-RU" sz="1400" b="1" u="sng" dirty="0" smtClean="0"/>
              <a:t>15,4%.</a:t>
            </a:r>
          </a:p>
          <a:p>
            <a:r>
              <a:rPr lang="ru-RU" sz="1400" dirty="0" smtClean="0"/>
              <a:t>Ведется постоянный контроль по повышению управления муниципальной собственностью и ведением учета имущества казны. Доходы от приватизации имущества, находящегося в муниципальной собственности, в бюджете за 2018 год составили </a:t>
            </a:r>
            <a:r>
              <a:rPr lang="ru-RU" sz="1400" b="1" u="sng" dirty="0" smtClean="0"/>
              <a:t>6,1 млн. руб. </a:t>
            </a:r>
          </a:p>
          <a:p>
            <a:r>
              <a:rPr lang="ru-RU" sz="1400" dirty="0" smtClean="0"/>
              <a:t>Доходы от продажи земельных участков составили </a:t>
            </a:r>
            <a:r>
              <a:rPr lang="ru-RU" sz="1400" b="1" u="sng" dirty="0" smtClean="0"/>
              <a:t>16,2 млн. руб., </a:t>
            </a:r>
            <a:r>
              <a:rPr lang="ru-RU" sz="1400" dirty="0" smtClean="0"/>
              <a:t>от сдачи в аренду земельных участков составили </a:t>
            </a:r>
            <a:r>
              <a:rPr lang="ru-RU" sz="1400" b="1" u="sng" dirty="0" smtClean="0"/>
              <a:t>7,4 млн. руб. </a:t>
            </a:r>
          </a:p>
          <a:p>
            <a:pPr algn="just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608055" y="6373974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513943" y="2926565"/>
          <a:ext cx="7024914" cy="393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673600" y="0"/>
          <a:ext cx="6995886" cy="327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46" name="Picture 2" descr="C:\Users\anigina\Downloads\arr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40585">
            <a:off x="7038749" y="3687085"/>
            <a:ext cx="1349374" cy="1349374"/>
          </a:xfrm>
          <a:prstGeom prst="rect">
            <a:avLst/>
          </a:prstGeom>
          <a:noFill/>
        </p:spPr>
      </p:pic>
      <p:pic>
        <p:nvPicPr>
          <p:cNvPr id="12" name="Picture 2" descr="C:\Users\anigina\Downloads\arr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71535">
            <a:off x="7639770" y="530228"/>
            <a:ext cx="1349374" cy="1349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gina\Desktop\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1" y="444500"/>
            <a:ext cx="3906571" cy="5467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anigina\Desktop\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951" y="431801"/>
            <a:ext cx="4005142" cy="5472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anigina\Desktop\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1188" y="425449"/>
            <a:ext cx="3795712" cy="5495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26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2963349" cy="6858000"/>
          </a:xfrm>
          <a:prstGeom prst="rect">
            <a:avLst/>
          </a:prstGeom>
          <a:solidFill>
            <a:srgbClr val="EDD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28136" y="388834"/>
            <a:ext cx="383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22933F-BF0A-4F64-9967-D4DB4BE417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136" y="753922"/>
            <a:ext cx="930362" cy="930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51" y="2125362"/>
            <a:ext cx="2443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2018 году после капитального ремонта открыт Лотошинский районный Дом культуры</a:t>
            </a:r>
            <a:endParaRPr lang="ru-RU" sz="2000" b="1" u="sng" dirty="0">
              <a:solidFill>
                <a:srgbClr val="002060"/>
              </a:solidFill>
            </a:endParaRPr>
          </a:p>
          <a:p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1026" name="Picture 2" descr="C:\Users\anigina\Downloads\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2922" y="213820"/>
            <a:ext cx="4052996" cy="270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anigina\Downloads\25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3192" y="3051065"/>
            <a:ext cx="6356186" cy="3574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anigina\Downloads\25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414" y="199699"/>
            <a:ext cx="4069255" cy="2712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71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231034" cy="6858000"/>
          </a:xfrm>
          <a:prstGeom prst="rect">
            <a:avLst/>
          </a:prstGeom>
          <a:solidFill>
            <a:srgbClr val="EDD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28136" y="388834"/>
            <a:ext cx="383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22933F-BF0A-4F64-9967-D4DB4BE417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136" y="753922"/>
            <a:ext cx="930362" cy="930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51" y="2125362"/>
            <a:ext cx="29973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отчетном году проведены ремонтные работы в двух помещениях центральной детской библиотеки на сумму около </a:t>
            </a:r>
            <a:r>
              <a:rPr lang="ru-RU" sz="1600" b="1" u="sng" dirty="0" smtClean="0"/>
              <a:t>500 тыс. рублей</a:t>
            </a:r>
            <a:r>
              <a:rPr lang="ru-RU" sz="1600" dirty="0" smtClean="0"/>
              <a:t>, приобретена новая мебель на сумму </a:t>
            </a:r>
            <a:r>
              <a:rPr lang="ru-RU" sz="1600" b="1" u="sng" dirty="0" smtClean="0"/>
              <a:t>140 тыс. руб.</a:t>
            </a:r>
            <a:endParaRPr lang="ru-RU" sz="1600" b="1" u="sng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7170" name="Picture 2" descr="C:\Users\anigina\Desktop\библ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5549" y="122236"/>
            <a:ext cx="4012071" cy="301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anigina\Desktop\библ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5588" y="3289300"/>
            <a:ext cx="4021137" cy="3015265"/>
          </a:xfrm>
          <a:prstGeom prst="rect">
            <a:avLst/>
          </a:prstGeom>
          <a:noFill/>
        </p:spPr>
      </p:pic>
      <p:pic>
        <p:nvPicPr>
          <p:cNvPr id="7172" name="Picture 4" descr="C:\Users\anigina\Desktop\библ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601" y="3294064"/>
            <a:ext cx="3986690" cy="2992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anigina\Desktop\библ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0350" y="122236"/>
            <a:ext cx="4050139" cy="304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71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12267" y="0"/>
            <a:ext cx="3516784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561461" y="388834"/>
            <a:ext cx="383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586175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469776" y="2125362"/>
            <a:ext cx="39541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469776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412626" y="1420511"/>
            <a:ext cx="316877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2000" dirty="0" smtClean="0"/>
          </a:p>
          <a:p>
            <a:pPr lvl="0"/>
            <a:r>
              <a:rPr lang="ru-RU" sz="2000" dirty="0" smtClean="0"/>
              <a:t>В 2018 году в Лотошинском музее был проведен ремонт </a:t>
            </a:r>
            <a:r>
              <a:rPr lang="ru-RU" sz="2000" dirty="0" err="1" smtClean="0"/>
              <a:t>отмостки</a:t>
            </a:r>
            <a:r>
              <a:rPr lang="ru-RU" sz="2000" dirty="0" smtClean="0"/>
              <a:t> здания, а также установлен навес-козырёк входной группы.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sz="1400" dirty="0"/>
          </a:p>
        </p:txBody>
      </p:sp>
      <p:pic>
        <p:nvPicPr>
          <p:cNvPr id="3074" name="Picture 2" descr="C:\Users\anigina\AppData\Local\Temp\Rar$DRa0.113\Вид музея д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638" y="152400"/>
            <a:ext cx="4722712" cy="354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anigina\AppData\Local\Temp\Rar$DRa0.592\Вид музея пос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3066" y="2757488"/>
            <a:ext cx="5833526" cy="3890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anigina\Downloads\0012-026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3" y="3619500"/>
            <a:ext cx="3219822" cy="2152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422933F-BF0A-4F64-9967-D4DB4BE417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136" y="753922"/>
            <a:ext cx="930362" cy="930362"/>
          </a:xfrm>
          <a:prstGeom prst="rect">
            <a:avLst/>
          </a:prstGeom>
        </p:spPr>
      </p:pic>
      <p:pic>
        <p:nvPicPr>
          <p:cNvPr id="1028" name="Picture 4" descr="C:\Users\anigina\Downloads\arr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7955464" y="358167"/>
            <a:ext cx="2987576" cy="337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1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2830983" cy="6858000"/>
          </a:xfrm>
          <a:prstGeom prst="rect">
            <a:avLst/>
          </a:prstGeom>
          <a:solidFill>
            <a:srgbClr val="EDD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28136" y="388834"/>
            <a:ext cx="383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22933F-BF0A-4F64-9967-D4DB4BE417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136" y="753922"/>
            <a:ext cx="930362" cy="930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51" y="2125362"/>
            <a:ext cx="21781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/>
              <a:t>В апреле текущего года Лотошинская</a:t>
            </a:r>
            <a:r>
              <a:rPr lang="ru-RU" sz="1600" b="1" dirty="0" smtClean="0"/>
              <a:t> детская школа</a:t>
            </a:r>
            <a:r>
              <a:rPr lang="ru-RU" sz="1600" dirty="0" smtClean="0"/>
              <a:t> искусств отмечает 55-й юбилей. В отчетном году выполнены ремонтные работы фасада и кровли здания школы искусств на средства муниципального бюджета в размере </a:t>
            </a:r>
            <a:r>
              <a:rPr lang="ru-RU" sz="1600" b="1" dirty="0" smtClean="0"/>
              <a:t>2,5 млн.рублей.</a:t>
            </a:r>
          </a:p>
          <a:p>
            <a:pPr fontAlgn="base"/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1026" name="Picture 2" descr="C:\Users\anigina\Desktop\был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0900" y="2914650"/>
            <a:ext cx="5129212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anigina\Desktop\стал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8699" y="2019300"/>
            <a:ext cx="3219451" cy="429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anigina\Downloads\arr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795346">
            <a:off x="5721707" y="-668854"/>
            <a:ext cx="3736227" cy="422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1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4250724" cy="6858000"/>
          </a:xfrm>
          <a:prstGeom prst="rect">
            <a:avLst/>
          </a:prstGeom>
          <a:solidFill>
            <a:srgbClr val="EDD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28136" y="388834"/>
            <a:ext cx="383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22933F-BF0A-4F64-9967-D4DB4BE417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136" y="753922"/>
            <a:ext cx="930362" cy="930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51" y="2125362"/>
            <a:ext cx="39541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401" y="1839612"/>
            <a:ext cx="39541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/>
              <a:t>Большой популярностью жителей пользуется </a:t>
            </a:r>
            <a:r>
              <a:rPr lang="ru-RU" sz="1400" b="1" dirty="0" smtClean="0"/>
              <a:t>парк культуры и отдыха</a:t>
            </a:r>
            <a:r>
              <a:rPr lang="ru-RU" sz="1400" dirty="0" smtClean="0"/>
              <a:t>. На территории парка оборудованы детские площадки, асфальтированы дорожки, благоустроена территория второго пруда. Хорошим приобретением для детей стали 2 электромобиля. </a:t>
            </a:r>
          </a:p>
          <a:p>
            <a:pPr lvl="0"/>
            <a:r>
              <a:rPr lang="ru-RU" sz="1400" dirty="0" smtClean="0"/>
              <a:t>Достопримечательностью парка является мини-зоопарк, который работает круглый год. В отчетном году приобретены для мини-зоопарка животные (олень, лось, козы, кролики). В летнее время украшением парка служат различные цветочные композиции, а в зимнее время парк привлекает внимание жителей ярким новогодним убранством территории.</a:t>
            </a:r>
          </a:p>
          <a:p>
            <a:pPr fontAlgn="base"/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C:\Users\anigina\AppData\Local\Temp\Rar$DRa0.978\п.1 клумба с роза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6" y="125037"/>
            <a:ext cx="3736974" cy="249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nigina\AppData\Local\Temp\Rar$DRa0.181\п.6 новый домик (после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607" y="2737758"/>
            <a:ext cx="3694338" cy="246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anigina\Desktop\Фото для отчета\IMG_5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2608" y="161925"/>
            <a:ext cx="3699782" cy="246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anigina\Desktop\Зима в Подмосковье\Пару культуры и отдых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0289" y="2705100"/>
            <a:ext cx="372831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anigina\Downloads\0_a4010_aafe7fe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5082848"/>
            <a:ext cx="12049125" cy="1607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1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579653E-4003-4CEB-A345-C4A682F99221}"/>
              </a:ext>
            </a:extLst>
          </p:cNvPr>
          <p:cNvSpPr/>
          <p:nvPr/>
        </p:nvSpPr>
        <p:spPr>
          <a:xfrm>
            <a:off x="378941" y="0"/>
            <a:ext cx="4250724" cy="6858000"/>
          </a:xfrm>
          <a:prstGeom prst="rect">
            <a:avLst/>
          </a:prstGeom>
          <a:solidFill>
            <a:srgbClr val="C1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68BC41-EBFE-4CAB-A113-98B3AC62DD5A}"/>
              </a:ext>
            </a:extLst>
          </p:cNvPr>
          <p:cNvSpPr txBox="1"/>
          <p:nvPr/>
        </p:nvSpPr>
        <p:spPr>
          <a:xfrm>
            <a:off x="1736683" y="2123478"/>
            <a:ext cx="260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4B9F9A-99A8-434A-81B0-CD4BB0103A01}"/>
              </a:ext>
            </a:extLst>
          </p:cNvPr>
          <p:cNvSpPr txBox="1"/>
          <p:nvPr/>
        </p:nvSpPr>
        <p:spPr>
          <a:xfrm>
            <a:off x="564810" y="3044542"/>
            <a:ext cx="362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E283C4-A8E7-48CF-8CEA-D64F54B3E6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7442" y="540563"/>
            <a:ext cx="1128653" cy="11286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8659" y="1502688"/>
            <a:ext cx="3715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Проведена капитальная реконструкция стадиона. Сегодня это современный и удобный, оснащённый всем необходимым спортивный комплекс с футбольным полем с искусственным газоном.</a:t>
            </a:r>
          </a:p>
          <a:p>
            <a:pPr fontAlgn="base"/>
            <a:r>
              <a:rPr lang="ru-RU" dirty="0" smtClean="0"/>
              <a:t>Созданы беговые дорожки длиной 400 метров, волейбольная и баскетбольная площадки, зоны с гимнастическими снарядами, </a:t>
            </a:r>
            <a:r>
              <a:rPr lang="ru-RU" dirty="0" err="1" smtClean="0"/>
              <a:t>пятирядные</a:t>
            </a:r>
            <a:r>
              <a:rPr lang="ru-RU" dirty="0" smtClean="0"/>
              <a:t> сборно-разборные трибуны вместимостью 112 человек, </a:t>
            </a:r>
            <a:r>
              <a:rPr lang="ru-RU" dirty="0" err="1" smtClean="0"/>
              <a:t>воркаут</a:t>
            </a:r>
            <a:r>
              <a:rPr lang="ru-RU" dirty="0" smtClean="0"/>
              <a:t>, система освещения и раздевалка. 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1026" name="Picture 2" descr="C:\Users\anigina\Desktop\Фото для отчета\IMG_5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1" y="381000"/>
            <a:ext cx="3886200" cy="2590800"/>
          </a:xfrm>
          <a:prstGeom prst="rect">
            <a:avLst/>
          </a:prstGeom>
          <a:noFill/>
        </p:spPr>
      </p:pic>
      <p:pic>
        <p:nvPicPr>
          <p:cNvPr id="1027" name="Picture 3" descr="C:\Users\anigina\Desktop\Фото для отчета\IMG_5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3162300"/>
            <a:ext cx="5057775" cy="3371850"/>
          </a:xfrm>
          <a:prstGeom prst="rect">
            <a:avLst/>
          </a:prstGeom>
          <a:noFill/>
        </p:spPr>
      </p:pic>
      <p:pic>
        <p:nvPicPr>
          <p:cNvPr id="1028" name="Picture 4" descr="C:\Users\anigina\Desktop\Фото для отчета\IMG_5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8335" y="1686379"/>
            <a:ext cx="4324350" cy="2882900"/>
          </a:xfrm>
          <a:prstGeom prst="rect">
            <a:avLst/>
          </a:prstGeom>
          <a:noFill/>
        </p:spPr>
      </p:pic>
      <p:pic>
        <p:nvPicPr>
          <p:cNvPr id="2" name="Picture 2" descr="C:\Users\anigina\Desktop\440px-Sport_balls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0210" y="4051981"/>
            <a:ext cx="2806019" cy="2806019"/>
          </a:xfrm>
          <a:prstGeom prst="rect">
            <a:avLst/>
          </a:prstGeom>
          <a:noFill/>
        </p:spPr>
      </p:pic>
      <p:pic>
        <p:nvPicPr>
          <p:cNvPr id="3" name="Picture 3" descr="C:\Users\anigina\Desktop\barbell-hd-png--35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82743" y="187325"/>
            <a:ext cx="2993571" cy="1760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92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613939" cy="6858000"/>
          </a:xfrm>
          <a:prstGeom prst="rect">
            <a:avLst/>
          </a:prstGeom>
          <a:solidFill>
            <a:srgbClr val="E1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22987" y="54922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1AA2556-AD21-41CE-87BF-E2C33699E941}"/>
              </a:ext>
            </a:extLst>
          </p:cNvPr>
          <p:cNvSpPr txBox="1"/>
          <p:nvPr/>
        </p:nvSpPr>
        <p:spPr>
          <a:xfrm>
            <a:off x="430968" y="1871978"/>
            <a:ext cx="3461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/>
              <a:t>Проведен ремонт спортивной площадки </a:t>
            </a:r>
            <a:r>
              <a:rPr lang="ru-RU" sz="1600" dirty="0" err="1" smtClean="0"/>
              <a:t>Ушаковской</a:t>
            </a:r>
            <a:r>
              <a:rPr lang="ru-RU" sz="1600" dirty="0" smtClean="0"/>
              <a:t> средней школы. Стоимость устройства асфальтированного основания с резиновым покрытием и установки комплекса спортивных снарядов для уличной гимнастики составила </a:t>
            </a:r>
            <a:r>
              <a:rPr lang="ru-RU" sz="2000" b="1" u="sng" dirty="0" smtClean="0"/>
              <a:t>3,2 млн.рублей.</a:t>
            </a:r>
            <a:endParaRPr lang="ru-RU" sz="2000" b="1" u="sng" dirty="0"/>
          </a:p>
        </p:txBody>
      </p:sp>
      <p:pic>
        <p:nvPicPr>
          <p:cNvPr id="1027" name="Picture 3" descr="C:\Users\anigina\Downloads\4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273" y="710035"/>
            <a:ext cx="3698013" cy="555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anigina\Downloads\DkK_Rj5X0AAEPVt.png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037" y="2746963"/>
            <a:ext cx="6060849" cy="4285209"/>
          </a:xfrm>
          <a:prstGeom prst="rect">
            <a:avLst/>
          </a:prstGeom>
          <a:noFill/>
        </p:spPr>
      </p:pic>
      <p:pic>
        <p:nvPicPr>
          <p:cNvPr id="1026" name="Picture 2" descr="C:\Users\anigina\Downloads\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6778" y="228917"/>
            <a:ext cx="5163302" cy="344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E283C4-A8E7-48CF-8CEA-D64F54B3E6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7442" y="540563"/>
            <a:ext cx="1128653" cy="112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2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345334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65321" y="93731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93125" y="1944677"/>
            <a:ext cx="2988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2018 году для культурно-спортивного центра «Лотошино» было закуплено спортивное оборудование и проведен ремонт Большой спортивной арены на сумму более 1,5 миллиона рублей.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E283C4-A8E7-48CF-8CEA-D64F54B3E6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7442" y="540563"/>
            <a:ext cx="1128653" cy="1128653"/>
          </a:xfrm>
          <a:prstGeom prst="rect">
            <a:avLst/>
          </a:prstGeom>
        </p:spPr>
      </p:pic>
      <p:pic>
        <p:nvPicPr>
          <p:cNvPr id="2" name="Picture 2" descr="C:\Users\anigina\Download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62130"/>
            <a:ext cx="4205468" cy="280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nigina\Downloads\imag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2101" y="466725"/>
            <a:ext cx="4186238" cy="279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anigina\Downloads\imag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475" y="3448050"/>
            <a:ext cx="4191516" cy="268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anigina\Downloads\image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4325" y="3457575"/>
            <a:ext cx="4164700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367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91856" y="0"/>
            <a:ext cx="2727116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65321" y="93731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49943" y="1954202"/>
            <a:ext cx="25835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 деревнях Введенское и Савостино завершилась реконструкция многофункциональной хоккейной площадки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E283C4-A8E7-48CF-8CEA-D64F54B3E6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7442" y="540563"/>
            <a:ext cx="1128653" cy="1128653"/>
          </a:xfrm>
          <a:prstGeom prst="rect">
            <a:avLst/>
          </a:prstGeom>
        </p:spPr>
      </p:pic>
      <p:pic>
        <p:nvPicPr>
          <p:cNvPr id="3074" name="Picture 2" descr="C:\Users\anigina\Downloads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7009" y="356960"/>
            <a:ext cx="4376153" cy="2923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anigina\Downloads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4764" y="356960"/>
            <a:ext cx="4375007" cy="2922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anigina\Downloads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0572" y="3479255"/>
            <a:ext cx="4308386" cy="2878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anigina\Downloads\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8003" y="3477349"/>
            <a:ext cx="4311239" cy="2879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367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8941" y="0"/>
            <a:ext cx="380117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52850" y="446103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ЭКОНОМИКА 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17C740-FA35-4E6E-82FB-69A62DD65D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0907" y="989131"/>
            <a:ext cx="776377" cy="7763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6241" y="1914335"/>
            <a:ext cx="36674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>
              <a:solidFill>
                <a:srgbClr val="002060"/>
              </a:solidFill>
            </a:endParaRPr>
          </a:p>
          <a:p>
            <a:r>
              <a:rPr lang="ru-RU" b="1" dirty="0" smtClean="0"/>
              <a:t>Расходы</a:t>
            </a:r>
            <a:r>
              <a:rPr lang="ru-RU" dirty="0" smtClean="0"/>
              <a:t> консолидированного бюджета Лотошинского муниципального района за 2018 год составили </a:t>
            </a:r>
            <a:r>
              <a:rPr lang="ru-RU" b="1" u="sng" dirty="0" smtClean="0"/>
              <a:t>1 039,1 млн. руб</a:t>
            </a:r>
            <a:r>
              <a:rPr lang="ru-RU" dirty="0" smtClean="0"/>
              <a:t>. (в 2017 году – </a:t>
            </a:r>
            <a:r>
              <a:rPr lang="ru-RU" b="1" u="sng" dirty="0" smtClean="0"/>
              <a:t>937,2 млн. руб</a:t>
            </a:r>
            <a:r>
              <a:rPr lang="ru-RU" dirty="0" smtClean="0"/>
              <a:t>.), что выше уровня прошлого года на </a:t>
            </a:r>
            <a:r>
              <a:rPr lang="ru-RU" b="1" u="sng" dirty="0" smtClean="0"/>
              <a:t>101,9 млн. руб. </a:t>
            </a:r>
            <a:r>
              <a:rPr lang="ru-RU" dirty="0" smtClean="0"/>
              <a:t>(или на </a:t>
            </a:r>
            <a:r>
              <a:rPr lang="ru-RU" b="1" u="sng" dirty="0" smtClean="0"/>
              <a:t>9,8%</a:t>
            </a:r>
            <a:r>
              <a:rPr lang="ru-RU" dirty="0" smtClean="0"/>
              <a:t>). 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608055" y="6373974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339771" y="647093"/>
          <a:ext cx="7663543" cy="533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50108" y="0"/>
            <a:ext cx="2714368" cy="6858000"/>
          </a:xfrm>
          <a:prstGeom prst="rect">
            <a:avLst/>
          </a:prstGeom>
          <a:solidFill>
            <a:srgbClr val="BE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555711" y="406760"/>
            <a:ext cx="280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ЗДРАВООХРАНЕНИЕ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512807" y="160422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7578811" y="3509320"/>
            <a:ext cx="419305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/>
              <a:t>Государственное бюджетное учреждение здравоохранения Московской области «Лотошинская центральная районная больница» имеет в своем составе:</a:t>
            </a:r>
          </a:p>
          <a:p>
            <a:pPr algn="ctr"/>
            <a:r>
              <a:rPr lang="ru-RU" sz="1100" i="1" dirty="0" smtClean="0"/>
              <a:t>Взрослое поликлиническое отделение, детское поликлиническое отделение, стоматологическое отделение, которые обслуживают все население района по территориально - участковому принципу.</a:t>
            </a:r>
            <a:endParaRPr lang="ru-RU" sz="1100" i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89005" y="6202524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5430353" y="349683"/>
            <a:ext cx="5760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u="sng" dirty="0"/>
          </a:p>
        </p:txBody>
      </p:sp>
      <p:pic>
        <p:nvPicPr>
          <p:cNvPr id="5122" name="Picture 2" descr="C:\Users\anigina\Downloads\658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218" y="825793"/>
            <a:ext cx="1293003" cy="153407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336324" y="3549402"/>
            <a:ext cx="800717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u="sng" dirty="0" smtClean="0"/>
              <a:t>Стационарная помощь.</a:t>
            </a:r>
          </a:p>
          <a:p>
            <a:r>
              <a:rPr lang="ru-RU" sz="1100" b="1" u="sng" dirty="0" smtClean="0"/>
              <a:t>Работа круглосуточного стационара в 2018 году:</a:t>
            </a:r>
          </a:p>
          <a:p>
            <a:r>
              <a:rPr lang="ru-RU" sz="1100" dirty="0" smtClean="0"/>
              <a:t>Пролечено больных - 2785 чел;</a:t>
            </a:r>
          </a:p>
          <a:p>
            <a:r>
              <a:rPr lang="ru-RU" sz="1100" dirty="0" smtClean="0"/>
              <a:t>Койко-дней  - 27757;</a:t>
            </a:r>
          </a:p>
          <a:p>
            <a:r>
              <a:rPr lang="ru-RU" sz="1100" dirty="0" smtClean="0"/>
              <a:t>Среднее пребывание на койке 9,7</a:t>
            </a:r>
          </a:p>
          <a:p>
            <a:r>
              <a:rPr lang="ru-RU" sz="1100" b="1" u="sng" dirty="0" smtClean="0"/>
              <a:t>Дневной стационар при стационаре на 40 коек из них:</a:t>
            </a:r>
          </a:p>
          <a:p>
            <a:r>
              <a:rPr lang="ru-RU" sz="1100" dirty="0" smtClean="0"/>
              <a:t>Неврологическое отделение - 8 коек</a:t>
            </a:r>
          </a:p>
          <a:p>
            <a:r>
              <a:rPr lang="ru-RU" sz="1100" dirty="0" smtClean="0"/>
              <a:t>Педиатрическое - 5 коек</a:t>
            </a:r>
          </a:p>
          <a:p>
            <a:r>
              <a:rPr lang="ru-RU" sz="1100" dirty="0" smtClean="0"/>
              <a:t>Терапевтическое - 6 к.</a:t>
            </a:r>
          </a:p>
          <a:p>
            <a:r>
              <a:rPr lang="ru-RU" sz="1100" dirty="0" smtClean="0"/>
              <a:t>Хирургическое-21 коек</a:t>
            </a:r>
          </a:p>
          <a:p>
            <a:r>
              <a:rPr lang="ru-RU" sz="1100" b="1" u="sng" dirty="0" smtClean="0"/>
              <a:t>За 2018 год пролечено </a:t>
            </a:r>
            <a:r>
              <a:rPr lang="ru-RU" sz="1100" dirty="0" smtClean="0"/>
              <a:t>больных - 574 чел, проведено - 3581 к/</a:t>
            </a:r>
            <a:r>
              <a:rPr lang="ru-RU" sz="1100" dirty="0" err="1" smtClean="0"/>
              <a:t>д</a:t>
            </a:r>
            <a:r>
              <a:rPr lang="ru-RU" sz="1100" dirty="0" smtClean="0"/>
              <a:t>, среднее пребывание на койке - 6,2, освоение коечного фонда - 24,5%</a:t>
            </a:r>
          </a:p>
          <a:p>
            <a:r>
              <a:rPr lang="ru-RU" sz="1100" b="1" u="sng" dirty="0" smtClean="0"/>
              <a:t>Амбулаторная помощь:</a:t>
            </a:r>
          </a:p>
          <a:p>
            <a:r>
              <a:rPr lang="ru-RU" sz="1100" dirty="0" smtClean="0"/>
              <a:t>За 2018 год посещений - 109 831 человек.</a:t>
            </a:r>
          </a:p>
          <a:p>
            <a:r>
              <a:rPr lang="ru-RU" sz="1100" b="1" u="sng" dirty="0" smtClean="0"/>
              <a:t>Диспансеризация взрослого населения </a:t>
            </a:r>
            <a:r>
              <a:rPr lang="ru-RU" sz="1100" dirty="0" smtClean="0"/>
              <a:t>проводится согласно плана-графика со своевременным выполнением. В сравнении с 2017 годом (запланировано 2821 чел) в 2018 году (запланировано - 1837 человек) отмечается уменьшение на 994 человека (выполнение за 2017 года  - на 89,4  в 2018 году при плане 2694 было выполнено на 67,8%.  На 2019 год запланировано 3334 человека)</a:t>
            </a:r>
          </a:p>
          <a:p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anigina\Downloads\f69290736c9e10384b7a13ec6119e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4023" y="148978"/>
            <a:ext cx="4946603" cy="329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anigina\Desktop\Артему\Пересыпкински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7888" y="204830"/>
            <a:ext cx="1953268" cy="2417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536235" y="2791252"/>
            <a:ext cx="3105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/>
              <a:t>Главный врач ГБУЗ МО «Лотошинская ЦРБ»</a:t>
            </a:r>
          </a:p>
          <a:p>
            <a:pPr algn="ctr"/>
            <a:r>
              <a:rPr lang="ru-RU" sz="1200" b="1" dirty="0" smtClean="0"/>
              <a:t>Александр </a:t>
            </a:r>
            <a:r>
              <a:rPr lang="ru-RU" sz="1200" b="1" dirty="0" err="1" smtClean="0"/>
              <a:t>Пересыпкинский</a:t>
            </a:r>
            <a:endParaRPr lang="ru-RU" sz="1200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32206" y="2670208"/>
            <a:ext cx="2160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2019 году будет произведен капитальный ремонт инфекционного отделения Лотошинского центральной районной больницы.</a:t>
            </a:r>
          </a:p>
          <a:p>
            <a:r>
              <a:rPr lang="ru-RU" sz="1400" dirty="0" smtClean="0"/>
              <a:t>Будет приобретен рентген-аппарат.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64641" y="0"/>
            <a:ext cx="4250724" cy="6858000"/>
          </a:xfrm>
          <a:prstGeom prst="rect">
            <a:avLst/>
          </a:prstGeom>
          <a:solidFill>
            <a:srgbClr val="EE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28136" y="543685"/>
            <a:ext cx="3830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МЕСТНОЕ САМОУПРАВЛЕНИЕ</a:t>
            </a:r>
            <a:endParaRPr lang="ru-RU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68D0913-6692-43DF-AC4D-362B78FE9A8E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9A0427-6ED9-4110-BCCA-08128F3557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2850" y="998668"/>
            <a:ext cx="908527" cy="9085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590" y="2627006"/>
            <a:ext cx="38408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2018 </a:t>
            </a:r>
            <a:r>
              <a:rPr lang="ru-RU" dirty="0">
                <a:solidFill>
                  <a:srgbClr val="002060"/>
                </a:solidFill>
              </a:rPr>
              <a:t>году </a:t>
            </a:r>
            <a:r>
              <a:rPr lang="ru-RU" dirty="0" smtClean="0">
                <a:solidFill>
                  <a:srgbClr val="002060"/>
                </a:solidFill>
              </a:rPr>
              <a:t>глава района провела 99 </a:t>
            </a:r>
            <a:r>
              <a:rPr lang="ru-RU" dirty="0">
                <a:solidFill>
                  <a:srgbClr val="002060"/>
                </a:solidFill>
              </a:rPr>
              <a:t>встреч с </a:t>
            </a:r>
            <a:r>
              <a:rPr lang="ru-RU" dirty="0" smtClean="0">
                <a:solidFill>
                  <a:srgbClr val="002060"/>
                </a:solidFill>
              </a:rPr>
              <a:t>населением. На </a:t>
            </a:r>
            <a:r>
              <a:rPr lang="ru-RU" dirty="0">
                <a:solidFill>
                  <a:srgbClr val="002060"/>
                </a:solidFill>
              </a:rPr>
              <a:t>личном приеме </a:t>
            </a:r>
            <a:r>
              <a:rPr lang="ru-RU" dirty="0" smtClean="0">
                <a:solidFill>
                  <a:srgbClr val="002060"/>
                </a:solidFill>
              </a:rPr>
              <a:t>приняла 92 жителя. </a:t>
            </a:r>
            <a:endParaRPr lang="ru-RU" dirty="0"/>
          </a:p>
          <a:p>
            <a:r>
              <a:rPr lang="ru-RU" dirty="0" smtClean="0">
                <a:solidFill>
                  <a:srgbClr val="002060"/>
                </a:solidFill>
              </a:rPr>
              <a:t>Больше </a:t>
            </a:r>
            <a:r>
              <a:rPr lang="ru-RU" dirty="0">
                <a:solidFill>
                  <a:srgbClr val="002060"/>
                </a:solidFill>
              </a:rPr>
              <a:t>всего </a:t>
            </a:r>
            <a:r>
              <a:rPr lang="ru-RU" dirty="0" smtClean="0">
                <a:solidFill>
                  <a:srgbClr val="002060"/>
                </a:solidFill>
              </a:rPr>
              <a:t>население </a:t>
            </a:r>
            <a:r>
              <a:rPr lang="ru-RU" dirty="0">
                <a:solidFill>
                  <a:srgbClr val="002060"/>
                </a:solidFill>
              </a:rPr>
              <a:t>волнуют </a:t>
            </a:r>
            <a:r>
              <a:rPr lang="ru-RU" dirty="0" smtClean="0">
                <a:solidFill>
                  <a:srgbClr val="002060"/>
                </a:solidFill>
              </a:rPr>
              <a:t>земельные вопросы, капитальный ремонт жилья, дорог, жилищно-коммунального хозяйства.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4098" name="Picture 2" descr="C:\Users\anigina\Desktop\IMG_8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975" y="171450"/>
            <a:ext cx="3486150" cy="232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Users\anigina\Desktop\IMG_8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7724" y="190500"/>
            <a:ext cx="3514725" cy="2343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anigina\Desktop\IMG_5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3927" y="2752726"/>
            <a:ext cx="3514724" cy="2343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C:\Users\anigina\Desktop\IMG_29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150" y="2743199"/>
            <a:ext cx="3540739" cy="2362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anigina\Downloads\2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9414" y="4248150"/>
            <a:ext cx="3206476" cy="2733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48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6FFDAA3-01AE-4C2F-8CC1-21A8E8D564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02740" y="0"/>
            <a:ext cx="5717059" cy="6858000"/>
          </a:xfrm>
          <a:prstGeom prst="rect">
            <a:avLst/>
          </a:prstGeom>
          <a:solidFill>
            <a:srgbClr val="F2D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52850" y="454983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ДОБРОДЕЛ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652850" y="193373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1026" name="Picture 2" descr="Картинки по запросу добродел">
            <a:extLst>
              <a:ext uri="{FF2B5EF4-FFF2-40B4-BE49-F238E27FC236}">
                <a16:creationId xmlns="" xmlns:a16="http://schemas.microsoft.com/office/drawing/2014/main" id="{BCC24524-74ED-4B84-9051-F13DB90C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57981" y="310364"/>
            <a:ext cx="824228" cy="824228"/>
          </a:xfrm>
          <a:prstGeom prst="rect">
            <a:avLst/>
          </a:prstGeom>
          <a:noFill/>
          <a:ln w="2857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Добродел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31255" y="1631296"/>
            <a:ext cx="5094778" cy="3633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00050" y="1255038"/>
            <a:ext cx="54483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портал «</a:t>
            </a:r>
            <a:r>
              <a:rPr lang="ru-RU" dirty="0" err="1"/>
              <a:t>Добродел</a:t>
            </a:r>
            <a:r>
              <a:rPr lang="ru-RU" dirty="0"/>
              <a:t>»  поступило </a:t>
            </a:r>
            <a:r>
              <a:rPr lang="ru-RU" dirty="0" smtClean="0"/>
              <a:t>1296 сообщений</a:t>
            </a:r>
          </a:p>
          <a:p>
            <a:endParaRPr lang="ru-RU" dirty="0" smtClean="0"/>
          </a:p>
          <a:p>
            <a:r>
              <a:rPr lang="ru-RU" dirty="0" smtClean="0"/>
              <a:t>- Многоквартирные дома – 8 обращений (отсрочка связана с ненадлежащими погодными условиями для данных видов работ)</a:t>
            </a:r>
          </a:p>
          <a:p>
            <a:r>
              <a:rPr lang="ru-RU" dirty="0" smtClean="0"/>
              <a:t>- Автомобильные дороги – 16 обращений</a:t>
            </a:r>
          </a:p>
          <a:p>
            <a:r>
              <a:rPr lang="ru-RU" dirty="0" smtClean="0"/>
              <a:t>- Дворы и территории общего пользования – 8 обращений (для включения данных мероприятий в план )</a:t>
            </a:r>
          </a:p>
          <a:p>
            <a:r>
              <a:rPr lang="ru-RU" dirty="0" smtClean="0"/>
              <a:t>- Общественный транспорт – 2 обращения</a:t>
            </a:r>
          </a:p>
          <a:p>
            <a:r>
              <a:rPr lang="ru-RU" dirty="0" smtClean="0"/>
              <a:t>- Электроснабжение – 2 обращения ( в план на 19 год)</a:t>
            </a:r>
          </a:p>
          <a:p>
            <a:r>
              <a:rPr lang="ru-RU" dirty="0" smtClean="0"/>
              <a:t>Кроме отложенных решений имеются просрочки:</a:t>
            </a:r>
          </a:p>
          <a:p>
            <a:r>
              <a:rPr lang="ru-RU" dirty="0" smtClean="0"/>
              <a:t>- Дворы и территории общего пользования – 8 просроченных обращений по мусору</a:t>
            </a:r>
          </a:p>
          <a:p>
            <a:r>
              <a:rPr lang="ru-RU" dirty="0" smtClean="0"/>
              <a:t>- Физическая культура и спорт – 1 обращение</a:t>
            </a:r>
          </a:p>
          <a:p>
            <a:r>
              <a:rPr lang="ru-RU" dirty="0" smtClean="0"/>
              <a:t>- Отлов безнадзорных животных – 1 обращение</a:t>
            </a:r>
          </a:p>
          <a:p>
            <a:r>
              <a:rPr lang="ru-RU" dirty="0" smtClean="0"/>
              <a:t>- Областное имущество - 1 обращение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28620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0703" y="0"/>
            <a:ext cx="3141754" cy="6858000"/>
          </a:xfrm>
          <a:prstGeom prst="rect">
            <a:avLst/>
          </a:prstGeom>
          <a:solidFill>
            <a:srgbClr val="EE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00211" y="633133"/>
            <a:ext cx="3830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ПРАВООХРАНИТЕЛЬНАЯ ДЕЯТЕЛЬНОСТЬ</a:t>
            </a:r>
            <a:endParaRPr lang="ru-RU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68D0913-6692-43DF-AC4D-362B78FE9A8E}"/>
              </a:ext>
            </a:extLst>
          </p:cNvPr>
          <p:cNvSpPr txBox="1"/>
          <p:nvPr/>
        </p:nvSpPr>
        <p:spPr>
          <a:xfrm>
            <a:off x="652850" y="94487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461319" y="1878227"/>
            <a:ext cx="29350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Администрация района продолжает плотно сотрудничать с правоохранительными органами.</a:t>
            </a:r>
          </a:p>
          <a:p>
            <a:r>
              <a:rPr lang="ru-RU" sz="1400" dirty="0" smtClean="0"/>
              <a:t>Ежедневная оперативная и профилактическая работа полиции позволила обеспечить должный контроль над криминальной обстановкой в районе. В качестве положительного момента следует отметить, что на территории района снизилось количество совершенных тяжких и особо тяжких преступлений.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1026" name="Picture 2" descr="C:\Users\anigina\Desktop\Фото полиция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165" y="402281"/>
            <a:ext cx="4102443" cy="2734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anigina\Desktop\Фото полиция\4-IMG_0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2796" y="3302099"/>
            <a:ext cx="4067184" cy="2710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anigina\Desktop\Фото полиция\стро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883" y="393260"/>
            <a:ext cx="4094695" cy="2729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C:\Users\anigina\Desktop\Фото полиция\Лотошино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0340" y="3276601"/>
            <a:ext cx="4139259" cy="27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948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91856" y="0"/>
            <a:ext cx="2727116" cy="6858000"/>
          </a:xfrm>
          <a:prstGeom prst="rect">
            <a:avLst/>
          </a:prstGeom>
          <a:solidFill>
            <a:srgbClr val="E4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273E11-001A-44CD-959E-B5B376E4B432}"/>
              </a:ext>
            </a:extLst>
          </p:cNvPr>
          <p:cNvSpPr txBox="1"/>
          <p:nvPr/>
        </p:nvSpPr>
        <p:spPr>
          <a:xfrm>
            <a:off x="565321" y="93731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35643" y="2233602"/>
            <a:ext cx="2583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своей работе мы активно взаимодействуем с районным Благочинием. В начале года было подписано соглашение о сотрудничестве между Лотошинским благочинием и районным отделом по образованию. Осенью 2018 года мы отметили 150-летие  Покровского храма в деревне </a:t>
            </a:r>
            <a:r>
              <a:rPr lang="ru-RU" sz="1400" dirty="0" err="1" smtClean="0"/>
              <a:t>Нововасильевское</a:t>
            </a:r>
            <a:r>
              <a:rPr lang="ru-RU" sz="1400" dirty="0" smtClean="0"/>
              <a:t> и 620-летие храма Архангела Михаила в селе Микулино. Божественные литургии проводили представители Московской епархии. 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2050" name="Picture 2" descr="C:\Users\anigina\Downloads\147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50" y="406400"/>
            <a:ext cx="1276350" cy="1540422"/>
          </a:xfrm>
          <a:prstGeom prst="rect">
            <a:avLst/>
          </a:prstGeom>
          <a:noFill/>
        </p:spPr>
      </p:pic>
      <p:pic>
        <p:nvPicPr>
          <p:cNvPr id="2051" name="Picture 3" descr="C:\Users\anigina\Desktop\Артему\IMG_5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8993" y="417512"/>
            <a:ext cx="4159407" cy="2771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Users\anigina\Desktop\Артему\IMG_6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1" y="3367530"/>
            <a:ext cx="4165600" cy="2775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Users\anigina\Downloads\14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913" y="3381375"/>
            <a:ext cx="4167188" cy="277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C:\Users\anigina\Downloads\65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9999" y="422274"/>
            <a:ext cx="4152289" cy="276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367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0703" y="0"/>
            <a:ext cx="3141754" cy="6858000"/>
          </a:xfrm>
          <a:prstGeom prst="rect">
            <a:avLst/>
          </a:prstGeom>
          <a:solidFill>
            <a:srgbClr val="EE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639109" y="1209781"/>
            <a:ext cx="2293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ОБЩЕСТВЕННЫЕ ОРГАНИЗАЦИИ</a:t>
            </a:r>
            <a:endParaRPr lang="ru-RU" sz="22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68D0913-6692-43DF-AC4D-362B78FE9A8E}"/>
              </a:ext>
            </a:extLst>
          </p:cNvPr>
          <p:cNvSpPr txBox="1"/>
          <p:nvPr/>
        </p:nvSpPr>
        <p:spPr>
          <a:xfrm>
            <a:off x="652850" y="94487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461319" y="1878227"/>
            <a:ext cx="293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2" name="Picture 2" descr="C:\Users\anigina\Desktop\Общ орг\IMG_3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176" y="3155402"/>
            <a:ext cx="5979306" cy="335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nigina\Desktop\Общ орг\IMG_4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6658" y="114337"/>
            <a:ext cx="4441666" cy="295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anigina\Desktop\Общ орг\IMG_9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6790" y="209257"/>
            <a:ext cx="4307544" cy="287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nigina\Desktop\IMG_25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8326" y="3196280"/>
            <a:ext cx="4879351" cy="325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48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370703" y="0"/>
            <a:ext cx="3829822" cy="6858000"/>
          </a:xfrm>
          <a:prstGeom prst="rect">
            <a:avLst/>
          </a:prstGeom>
          <a:solidFill>
            <a:srgbClr val="EE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14725" y="371876"/>
            <a:ext cx="3830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МЕСТНОЕ САМОУПРАВЛЕНИЕ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68D0913-6692-43DF-AC4D-362B78FE9A8E}"/>
              </a:ext>
            </a:extLst>
          </p:cNvPr>
          <p:cNvSpPr txBox="1"/>
          <p:nvPr/>
        </p:nvSpPr>
        <p:spPr>
          <a:xfrm>
            <a:off x="652850" y="94487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9A0427-6ED9-4110-BCCA-08128F3557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8376" y="786269"/>
            <a:ext cx="908527" cy="9085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1319" y="1878227"/>
            <a:ext cx="3472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2018 году </a:t>
            </a:r>
            <a:r>
              <a:rPr lang="ru-RU" dirty="0">
                <a:solidFill>
                  <a:srgbClr val="002060"/>
                </a:solidFill>
              </a:rPr>
              <a:t>Совет депутатов города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утвердил бюджет на 2019-й и плановый период 2020-2021 годов.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После состоявшихся в сентябре 2018 года выборов депутатов сельского поселения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Микулинское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состав районного Совета обновился. Председателем единогласно был избран Валерий Викторович Моляров.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pic>
        <p:nvPicPr>
          <p:cNvPr id="3075" name="Picture 3" descr="C:\Users\anigina\Desktop\IMG_9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110" y="476249"/>
            <a:ext cx="7433083" cy="495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948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anigina\Downloads\plain-turquoise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0734"/>
            <a:ext cx="12477750" cy="7018734"/>
          </a:xfrm>
          <a:prstGeom prst="rect">
            <a:avLst/>
          </a:prstGeom>
          <a:noFill/>
        </p:spPr>
      </p:pic>
      <p:pic>
        <p:nvPicPr>
          <p:cNvPr id="4099" name="Picture 3" descr="C:\Users\anigina\Desktop\гшпшгртш\IMG_4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8928" y="0"/>
            <a:ext cx="7723072" cy="65913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741" y="-247650"/>
            <a:ext cx="4136571" cy="663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gina\Downloads\021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85684"/>
          </a:xfrm>
          <a:prstGeom prst="rect">
            <a:avLst/>
          </a:prstGeom>
          <a:noFill/>
        </p:spPr>
      </p:pic>
      <p:pic>
        <p:nvPicPr>
          <p:cNvPr id="2051" name="Picture 3" descr="C:\Users\anigina\Downloads\7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368300"/>
            <a:ext cx="2654300" cy="3539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anigina\Downloads\Gerb_moskaw_sta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3664" y="195262"/>
            <a:ext cx="1963736" cy="26236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59300" y="4384576"/>
            <a:ext cx="7632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«Важно, чтобы реальные перемены происходили в каждом населённом пункте, чтобы их почувствовали наши жители. Мне запомнились слова Президента на заседании Государственного Совета Российской Федерации: «Конкретных результатов мы с вам должны добиваться на территориях, там, где живут люди: в городах, посёлках, деревнях. Нам нужно, чтобы люди увидели эти изменения реально, не на бумаге, не в отчётах».</a:t>
            </a:r>
          </a:p>
          <a:p>
            <a:r>
              <a:rPr lang="ru-RU" b="1" i="1" dirty="0" smtClean="0"/>
              <a:t>Ради этого мы с вами работаем, ради этого мы здесь!» 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35295" y="3955534"/>
            <a:ext cx="554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ГУБЕРНАТОР МОСКОВСКОЙ ОБЛАСТИ А.Ю. ВОРОБЬЁВ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08007" y="0"/>
            <a:ext cx="3260907" cy="6858000"/>
          </a:xfrm>
          <a:prstGeom prst="rect">
            <a:avLst/>
          </a:prstGeom>
          <a:solidFill>
            <a:srgbClr val="BE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</a:rPr>
              <a:t>В 2018 году полностью погашен муниципальный долг Лотошинского муниципального района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384087" y="365637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ЭКОНОМИКА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418070" y="132602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grpSp>
        <p:nvGrpSpPr>
          <p:cNvPr id="9" name="Группа 12"/>
          <p:cNvGrpSpPr/>
          <p:nvPr/>
        </p:nvGrpSpPr>
        <p:grpSpPr>
          <a:xfrm>
            <a:off x="3836976" y="2467429"/>
            <a:ext cx="7847024" cy="1727200"/>
            <a:chOff x="-288032" y="72008"/>
            <a:chExt cx="6336704" cy="18103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kern="1200" dirty="0" smtClean="0"/>
                <a:t>На 1 января 2018 года – </a:t>
              </a:r>
            </a:p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000" b="1" kern="1200" dirty="0" smtClean="0"/>
                <a:t>25</a:t>
              </a:r>
              <a:r>
                <a:rPr lang="ru-RU" sz="4500" kern="1200" dirty="0" smtClean="0"/>
                <a:t> млн. </a:t>
              </a:r>
              <a:r>
                <a:rPr lang="ru-RU" sz="4500" kern="1200" dirty="0" err="1" smtClean="0"/>
                <a:t>руб</a:t>
              </a:r>
              <a:endParaRPr lang="ru-RU" sz="4500" kern="1200" dirty="0"/>
            </a:p>
          </p:txBody>
        </p:sp>
      </p:grpSp>
      <p:grpSp>
        <p:nvGrpSpPr>
          <p:cNvPr id="14" name="Группа 15"/>
          <p:cNvGrpSpPr/>
          <p:nvPr/>
        </p:nvGrpSpPr>
        <p:grpSpPr>
          <a:xfrm>
            <a:off x="3802743" y="414670"/>
            <a:ext cx="7808686" cy="1675387"/>
            <a:chOff x="0" y="0"/>
            <a:chExt cx="5456950" cy="18103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0"/>
              <a:ext cx="5456950" cy="181038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88376" y="88376"/>
              <a:ext cx="5280198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kern="1200" dirty="0" smtClean="0"/>
                <a:t>На 1 января 2017 года – </a:t>
              </a:r>
            </a:p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400" b="1" kern="1200" dirty="0" smtClean="0"/>
                <a:t>34</a:t>
              </a:r>
              <a:r>
                <a:rPr lang="ru-RU" sz="4500" kern="1200" dirty="0" smtClean="0"/>
                <a:t> млн. </a:t>
              </a:r>
              <a:r>
                <a:rPr lang="ru-RU" sz="4500" kern="1200" dirty="0" err="1" smtClean="0"/>
                <a:t>руб</a:t>
              </a:r>
              <a:endParaRPr lang="ru-RU" sz="4500" kern="1200" dirty="0"/>
            </a:p>
          </p:txBody>
        </p:sp>
      </p:grpSp>
      <p:pic>
        <p:nvPicPr>
          <p:cNvPr id="17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370" y="1319492"/>
            <a:ext cx="2213719" cy="2213719"/>
          </a:xfrm>
          <a:prstGeom prst="rect">
            <a:avLst/>
          </a:prstGeom>
          <a:noFill/>
        </p:spPr>
      </p:pic>
      <p:grpSp>
        <p:nvGrpSpPr>
          <p:cNvPr id="19" name="Группа 12"/>
          <p:cNvGrpSpPr/>
          <p:nvPr/>
        </p:nvGrpSpPr>
        <p:grpSpPr>
          <a:xfrm>
            <a:off x="3788229" y="4666590"/>
            <a:ext cx="7939314" cy="1748723"/>
            <a:chOff x="-288032" y="72008"/>
            <a:chExt cx="6336704" cy="18103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kern="1200" dirty="0" smtClean="0"/>
                <a:t>На 1 января 2019 года </a:t>
              </a:r>
            </a:p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b="1" u="sng" kern="1200" dirty="0" smtClean="0"/>
                <a:t>долг полностью погашен</a:t>
              </a:r>
              <a:endParaRPr lang="ru-RU" sz="4500" b="1" u="sng" kern="1200" dirty="0"/>
            </a:p>
          </p:txBody>
        </p:sp>
      </p:grpSp>
      <p:pic>
        <p:nvPicPr>
          <p:cNvPr id="18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4338" y="3468169"/>
            <a:ext cx="2213719" cy="2213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2288" y="1309617"/>
            <a:ext cx="4061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1266" name="Picture 2" descr="C:\Users\anigina\Downloads\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14" y="232228"/>
            <a:ext cx="4343626" cy="2897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Users\anigina\Downloads\95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03" y="3446916"/>
            <a:ext cx="4469038" cy="2978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Группа 12"/>
          <p:cNvGrpSpPr/>
          <p:nvPr/>
        </p:nvGrpSpPr>
        <p:grpSpPr>
          <a:xfrm>
            <a:off x="5079998" y="348344"/>
            <a:ext cx="6516915" cy="1640113"/>
            <a:chOff x="-288032" y="72008"/>
            <a:chExt cx="6336704" cy="1810385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268685" y="6238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Площадь сельскохозяйственных угодий более </a:t>
            </a:r>
            <a:r>
              <a:rPr lang="ru-RU" sz="2400" b="1" u="sng" dirty="0" smtClean="0"/>
              <a:t>40 тысяч гектаров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grpSp>
        <p:nvGrpSpPr>
          <p:cNvPr id="24" name="Группа 12"/>
          <p:cNvGrpSpPr/>
          <p:nvPr/>
        </p:nvGrpSpPr>
        <p:grpSpPr>
          <a:xfrm>
            <a:off x="5130798" y="2300516"/>
            <a:ext cx="6516915" cy="1640113"/>
            <a:chOff x="-288032" y="72008"/>
            <a:chExt cx="6336704" cy="1810385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5275942" y="266315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Поголовье крупного рогатого скота в среднем </a:t>
            </a:r>
            <a:r>
              <a:rPr lang="ru-RU" sz="2400" b="1" u="sng" dirty="0" smtClean="0"/>
              <a:t>7150 голов</a:t>
            </a:r>
            <a:endParaRPr lang="ru-RU" sz="2400" b="1" u="sng" dirty="0"/>
          </a:p>
        </p:txBody>
      </p:sp>
      <p:grpSp>
        <p:nvGrpSpPr>
          <p:cNvPr id="28" name="Группа 12"/>
          <p:cNvGrpSpPr/>
          <p:nvPr/>
        </p:nvGrpSpPr>
        <p:grpSpPr>
          <a:xfrm>
            <a:off x="5159826" y="4361543"/>
            <a:ext cx="6516915" cy="1640113"/>
            <a:chOff x="-288032" y="72008"/>
            <a:chExt cx="6336704" cy="1810385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5477614" y="4819135"/>
            <a:ext cx="598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Численность работников около </a:t>
            </a:r>
            <a:r>
              <a:rPr lang="ru-RU" sz="2400" b="1" u="sng" dirty="0" smtClean="0"/>
              <a:t>500 человек</a:t>
            </a:r>
            <a:endParaRPr lang="ru-RU" sz="2400" b="1" u="sng" dirty="0"/>
          </a:p>
        </p:txBody>
      </p:sp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46107" y="0"/>
            <a:ext cx="354484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452052" y="9804"/>
            <a:ext cx="37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92288" y="1309617"/>
            <a:ext cx="4061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3772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00542" y="319136"/>
            <a:ext cx="38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Сельское хозяйство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C823CA6-9060-456E-AB14-E4B2CCA90799}"/>
              </a:ext>
            </a:extLst>
          </p:cNvPr>
          <p:cNvSpPr txBox="1"/>
          <p:nvPr/>
        </p:nvSpPr>
        <p:spPr>
          <a:xfrm>
            <a:off x="370960" y="883251"/>
            <a:ext cx="32580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1-е января 2019 г. поголовье дойного стада составило </a:t>
            </a:r>
            <a:r>
              <a:rPr lang="ru-RU" b="1" u="sng" dirty="0" smtClean="0"/>
              <a:t>3335 голов</a:t>
            </a:r>
            <a:r>
              <a:rPr lang="ru-RU" dirty="0" smtClean="0"/>
              <a:t>, общее же поголовье КРС– </a:t>
            </a:r>
            <a:r>
              <a:rPr lang="ru-RU" b="1" u="sng" dirty="0" smtClean="0"/>
              <a:t>7118 голов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За 2018 год на молочные заводы реализовано </a:t>
            </a:r>
            <a:r>
              <a:rPr lang="ru-RU" b="1" u="sng" dirty="0" smtClean="0"/>
              <a:t>21,7 тысячи тонн </a:t>
            </a:r>
            <a:r>
              <a:rPr lang="ru-RU" dirty="0" smtClean="0"/>
              <a:t>молока, что на </a:t>
            </a:r>
            <a:r>
              <a:rPr lang="ru-RU" b="1" u="sng" dirty="0" smtClean="0"/>
              <a:t>998 тонн </a:t>
            </a:r>
            <a:r>
              <a:rPr lang="ru-RU" dirty="0" smtClean="0"/>
              <a:t>выше уровня прошлого года. Реализация мяса за тот же период составила </a:t>
            </a:r>
            <a:r>
              <a:rPr lang="ru-RU" b="1" u="sng" dirty="0" smtClean="0"/>
              <a:t>810 тонн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 итогам 2018 года надой на 1 корову составил </a:t>
            </a:r>
            <a:r>
              <a:rPr lang="ru-RU" b="1" u="sng" dirty="0" smtClean="0"/>
              <a:t>6617 кг</a:t>
            </a:r>
            <a:r>
              <a:rPr lang="ru-RU" dirty="0" smtClean="0"/>
              <a:t>, что на </a:t>
            </a:r>
            <a:r>
              <a:rPr lang="ru-RU" b="1" u="sng" dirty="0" smtClean="0"/>
              <a:t>307 кг.</a:t>
            </a:r>
            <a:r>
              <a:rPr lang="ru-RU" dirty="0" smtClean="0"/>
              <a:t> выше прошлогоднего показателя. Лидер – ООО «</a:t>
            </a:r>
            <a:r>
              <a:rPr lang="ru-RU" dirty="0" err="1" smtClean="0"/>
              <a:t>РусМолоко</a:t>
            </a:r>
            <a:r>
              <a:rPr lang="ru-RU" dirty="0" smtClean="0"/>
              <a:t>» отделение «Вешние Воды» по итогам года надой на 1 фуражную корову на данном предприятии составил </a:t>
            </a:r>
            <a:r>
              <a:rPr lang="ru-RU" b="1" u="sng" dirty="0" smtClean="0"/>
              <a:t>7147 кг.</a:t>
            </a:r>
            <a:endParaRPr lang="ru-RU" b="1" u="sng" dirty="0"/>
          </a:p>
        </p:txBody>
      </p:sp>
      <p:pic>
        <p:nvPicPr>
          <p:cNvPr id="4098" name="Picture 2" descr="C:\Users\anigina\Downloads\Cow-PNG-Clipart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6216" y="203201"/>
            <a:ext cx="2886528" cy="3080076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6037942" y="255209"/>
          <a:ext cx="4542971" cy="283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9" name="Picture 3" descr="C:\Users\anigina\Downloads\MIL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8037" y="3265488"/>
            <a:ext cx="3953963" cy="3294969"/>
          </a:xfrm>
          <a:prstGeom prst="rect">
            <a:avLst/>
          </a:prstGeom>
          <a:noFill/>
        </p:spPr>
      </p:pic>
      <p:graphicFrame>
        <p:nvGraphicFramePr>
          <p:cNvPr id="11" name="Диаграмма 10"/>
          <p:cNvGraphicFramePr/>
          <p:nvPr/>
        </p:nvGraphicFramePr>
        <p:xfrm>
          <a:off x="4209143" y="3637038"/>
          <a:ext cx="4688115" cy="283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579653E-4003-4CEB-A345-C4A682F99221}"/>
              </a:ext>
            </a:extLst>
          </p:cNvPr>
          <p:cNvSpPr/>
          <p:nvPr/>
        </p:nvSpPr>
        <p:spPr>
          <a:xfrm>
            <a:off x="246107" y="0"/>
            <a:ext cx="435446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8F071E-C087-4ED6-B06A-E31A89E8F8CC}"/>
              </a:ext>
            </a:extLst>
          </p:cNvPr>
          <p:cNvSpPr txBox="1"/>
          <p:nvPr/>
        </p:nvSpPr>
        <p:spPr>
          <a:xfrm>
            <a:off x="452052" y="9804"/>
            <a:ext cx="4224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Лотошинский муниципальный район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92287" y="1309617"/>
            <a:ext cx="4559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4F8B4-AC85-4C03-AB9A-025AE317E142}"/>
              </a:ext>
            </a:extLst>
          </p:cNvPr>
          <p:cNvSpPr txBox="1"/>
          <p:nvPr/>
        </p:nvSpPr>
        <p:spPr>
          <a:xfrm>
            <a:off x="536451" y="6470210"/>
            <a:ext cx="4236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Итоги 2018 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8BF6D73-28C4-4558-8FEA-C8922672925B}"/>
              </a:ext>
            </a:extLst>
          </p:cNvPr>
          <p:cNvSpPr txBox="1"/>
          <p:nvPr/>
        </p:nvSpPr>
        <p:spPr>
          <a:xfrm>
            <a:off x="400542" y="319136"/>
            <a:ext cx="430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Сельское хозяйство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C823CA6-9060-456E-AB14-E4B2CCA90799}"/>
              </a:ext>
            </a:extLst>
          </p:cNvPr>
          <p:cNvSpPr txBox="1"/>
          <p:nvPr/>
        </p:nvSpPr>
        <p:spPr>
          <a:xfrm>
            <a:off x="342384" y="2464401"/>
            <a:ext cx="4053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ООО «Колхоз «Заветы Ильича» завершена модернизация молочно-товарной фермы «</a:t>
            </a:r>
            <a:r>
              <a:rPr lang="ru-RU" dirty="0" err="1" smtClean="0"/>
              <a:t>Кульпино</a:t>
            </a:r>
            <a:r>
              <a:rPr lang="ru-RU" dirty="0" smtClean="0"/>
              <a:t>» на 200 скотомест.</a:t>
            </a:r>
          </a:p>
          <a:p>
            <a:endParaRPr lang="ru-RU" b="1" u="sng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6809467" y="312359"/>
          <a:ext cx="4542971" cy="283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209143" y="3637038"/>
          <a:ext cx="4688115" cy="283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 descr="C:\Users\anigina\Downloads\johnny-automatic-cow-on-far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" y="971550"/>
            <a:ext cx="1679065" cy="1239957"/>
          </a:xfrm>
          <a:prstGeom prst="rect">
            <a:avLst/>
          </a:prstGeom>
          <a:noFill/>
        </p:spPr>
      </p:pic>
      <p:pic>
        <p:nvPicPr>
          <p:cNvPr id="9219" name="Picture 3" descr="C:\Users\anigina\Desktop\IMG_20170814_161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49" y="3833811"/>
            <a:ext cx="4332930" cy="2166939"/>
          </a:xfrm>
          <a:prstGeom prst="rect">
            <a:avLst/>
          </a:prstGeom>
          <a:noFill/>
        </p:spPr>
      </p:pic>
      <p:pic>
        <p:nvPicPr>
          <p:cNvPr id="9220" name="Picture 4" descr="C:\Users\anigina\Desktop\P81121-1033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5990" y="200026"/>
            <a:ext cx="5500685" cy="2978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 descr="C:\Users\anigina\Desktop\P81121-1038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1225" y="3400980"/>
            <a:ext cx="5514975" cy="312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C:\Users\anigina\Downloads\transparent-arrow-clip-ar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7040" y="2838450"/>
            <a:ext cx="3668459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62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13909</TotalTime>
  <Words>2479</Words>
  <Application>Microsoft Office PowerPoint</Application>
  <PresentationFormat>Произвольный</PresentationFormat>
  <Paragraphs>307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ИТОГИ СОЦИАЛЬНО-ЭКОНОМИЧЕСКОГО РАЗВИТИЯ ЛОТОШИНСКОГО МУНИЦИПАЛЬНОГО РАЙОНА ЗА 2018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DolMedia Design</dc:creator>
  <cp:lastModifiedBy>anigina</cp:lastModifiedBy>
  <cp:revision>1247</cp:revision>
  <dcterms:created xsi:type="dcterms:W3CDTF">2017-09-08T11:02:44Z</dcterms:created>
  <dcterms:modified xsi:type="dcterms:W3CDTF">2019-03-27T10:28:51Z</dcterms:modified>
</cp:coreProperties>
</file>